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64" r:id="rId6"/>
    <p:sldId id="259" r:id="rId7"/>
    <p:sldId id="265" r:id="rId8"/>
    <p:sldId id="270" r:id="rId9"/>
    <p:sldId id="271"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D7DEE9-24F2-4AD2-8331-D524F0380C89}" type="datetimeFigureOut">
              <a:rPr lang="en-IE" smtClean="0"/>
              <a:t>07/01/2014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CA3FB45-1D3C-4F0F-B72A-F9E20EC6C6F4}" type="slidenum">
              <a:rPr lang="en-IE" smtClean="0"/>
              <a:t>‹#›</a:t>
            </a:fld>
            <a:endParaRPr lang="en-I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7DEE9-24F2-4AD2-8331-D524F0380C89}" type="datetimeFigureOut">
              <a:rPr lang="en-IE" smtClean="0"/>
              <a:t>07/01/2014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CA3FB45-1D3C-4F0F-B72A-F9E20EC6C6F4}"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D7DEE9-24F2-4AD2-8331-D524F0380C89}" type="datetimeFigureOut">
              <a:rPr lang="en-IE" smtClean="0"/>
              <a:t>07/01/2014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CA3FB45-1D3C-4F0F-B72A-F9E20EC6C6F4}"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7DEE9-24F2-4AD2-8331-D524F0380C89}" type="datetimeFigureOut">
              <a:rPr lang="en-IE" smtClean="0"/>
              <a:t>07/01/2014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CA3FB45-1D3C-4F0F-B72A-F9E20EC6C6F4}"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7DEE9-24F2-4AD2-8331-D524F0380C89}" type="datetimeFigureOut">
              <a:rPr lang="en-IE" smtClean="0"/>
              <a:t>07/01/2014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CA3FB45-1D3C-4F0F-B72A-F9E20EC6C6F4}" type="slidenum">
              <a:rPr lang="en-IE" smtClean="0"/>
              <a:t>‹#›</a:t>
            </a:fld>
            <a:endParaRPr lang="en-I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D7DEE9-24F2-4AD2-8331-D524F0380C89}" type="datetimeFigureOut">
              <a:rPr lang="en-IE" smtClean="0"/>
              <a:t>07/01/2014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CA3FB45-1D3C-4F0F-B72A-F9E20EC6C6F4}"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D7DEE9-24F2-4AD2-8331-D524F0380C89}" type="datetimeFigureOut">
              <a:rPr lang="en-IE" smtClean="0"/>
              <a:t>07/01/2014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CA3FB45-1D3C-4F0F-B72A-F9E20EC6C6F4}" type="slidenum">
              <a:rPr lang="en-IE" smtClean="0"/>
              <a:t>‹#›</a:t>
            </a:fld>
            <a:endParaRPr lang="en-I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D7DEE9-24F2-4AD2-8331-D524F0380C89}" type="datetimeFigureOut">
              <a:rPr lang="en-IE" smtClean="0"/>
              <a:t>07/01/2014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CA3FB45-1D3C-4F0F-B72A-F9E20EC6C6F4}"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7DEE9-24F2-4AD2-8331-D524F0380C89}" type="datetimeFigureOut">
              <a:rPr lang="en-IE" smtClean="0"/>
              <a:t>07/01/2014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CA3FB45-1D3C-4F0F-B72A-F9E20EC6C6F4}"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7DEE9-24F2-4AD2-8331-D524F0380C89}" type="datetimeFigureOut">
              <a:rPr lang="en-IE" smtClean="0"/>
              <a:t>07/01/2014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CA3FB45-1D3C-4F0F-B72A-F9E20EC6C6F4}" type="slidenum">
              <a:rPr lang="en-IE" smtClean="0"/>
              <a:t>‹#›</a:t>
            </a:fld>
            <a:endParaRPr lang="en-I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7DEE9-24F2-4AD2-8331-D524F0380C89}" type="datetimeFigureOut">
              <a:rPr lang="en-IE" smtClean="0"/>
              <a:t>07/01/2014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CA3FB45-1D3C-4F0F-B72A-F9E20EC6C6F4}"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1D7DEE9-24F2-4AD2-8331-D524F0380C89}" type="datetimeFigureOut">
              <a:rPr lang="en-IE" smtClean="0"/>
              <a:t>07/01/2014</a:t>
            </a:fld>
            <a:endParaRPr lang="en-I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I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CA3FB45-1D3C-4F0F-B72A-F9E20EC6C6F4}"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Unit 3 </a:t>
            </a:r>
            <a:endParaRPr lang="en-IE" dirty="0"/>
          </a:p>
        </p:txBody>
      </p:sp>
      <p:sp>
        <p:nvSpPr>
          <p:cNvPr id="3" name="Subtitle 2"/>
          <p:cNvSpPr>
            <a:spLocks noGrp="1"/>
          </p:cNvSpPr>
          <p:nvPr>
            <p:ph type="subTitle" idx="1"/>
          </p:nvPr>
        </p:nvSpPr>
        <p:spPr/>
        <p:txBody>
          <a:bodyPr/>
          <a:lstStyle/>
          <a:p>
            <a:r>
              <a:rPr lang="en-IE" dirty="0" smtClean="0"/>
              <a:t>Management</a:t>
            </a:r>
            <a:endParaRPr lang="en-I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Non-Business Management</a:t>
            </a:r>
            <a:endParaRPr lang="en-IE" dirty="0"/>
          </a:p>
        </p:txBody>
      </p:sp>
      <p:sp>
        <p:nvSpPr>
          <p:cNvPr id="3" name="Content Placeholder 2"/>
          <p:cNvSpPr>
            <a:spLocks noGrp="1"/>
          </p:cNvSpPr>
          <p:nvPr>
            <p:ph sz="half" idx="1"/>
          </p:nvPr>
        </p:nvSpPr>
        <p:spPr>
          <a:xfrm>
            <a:off x="457200" y="2420888"/>
            <a:ext cx="4038600" cy="4248472"/>
          </a:xfrm>
        </p:spPr>
        <p:txBody>
          <a:bodyPr>
            <a:normAutofit fontScale="77500" lnSpcReduction="20000"/>
          </a:bodyPr>
          <a:lstStyle/>
          <a:p>
            <a:r>
              <a:rPr lang="en-IE" dirty="0"/>
              <a:t>Setting Objectives:</a:t>
            </a:r>
          </a:p>
          <a:p>
            <a:pPr lvl="1"/>
            <a:r>
              <a:rPr lang="en-IE" i="1" dirty="0" smtClean="0"/>
              <a:t>Objectives, both long term and short term regarding spending, unemployment, environment, taxation, infrastructure.</a:t>
            </a:r>
            <a:endParaRPr lang="en-IE" i="1" dirty="0"/>
          </a:p>
          <a:p>
            <a:r>
              <a:rPr lang="en-IE" dirty="0"/>
              <a:t>Decision Making:</a:t>
            </a:r>
          </a:p>
          <a:p>
            <a:pPr lvl="1"/>
            <a:r>
              <a:rPr lang="en-IE" i="1" dirty="0" smtClean="0"/>
              <a:t>Decisions regarding finance, especially in budgets.</a:t>
            </a:r>
            <a:endParaRPr lang="en-IE" i="1" dirty="0"/>
          </a:p>
          <a:p>
            <a:r>
              <a:rPr lang="en-IE" dirty="0"/>
              <a:t>Planning:</a:t>
            </a:r>
          </a:p>
          <a:p>
            <a:pPr lvl="1"/>
            <a:r>
              <a:rPr lang="en-IE" i="1" dirty="0" smtClean="0"/>
              <a:t>Objectives that are set down are planned to be achieved.</a:t>
            </a:r>
            <a:endParaRPr lang="en-IE" i="1" dirty="0"/>
          </a:p>
          <a:p>
            <a:pPr marL="0" indent="0">
              <a:buNone/>
            </a:pPr>
            <a:endParaRPr lang="en-IE" i="1" dirty="0"/>
          </a:p>
        </p:txBody>
      </p:sp>
      <p:sp>
        <p:nvSpPr>
          <p:cNvPr id="4" name="Content Placeholder 3"/>
          <p:cNvSpPr>
            <a:spLocks noGrp="1"/>
          </p:cNvSpPr>
          <p:nvPr>
            <p:ph sz="half" idx="2"/>
          </p:nvPr>
        </p:nvSpPr>
        <p:spPr>
          <a:xfrm>
            <a:off x="4648200" y="2420888"/>
            <a:ext cx="4038600" cy="3970768"/>
          </a:xfrm>
        </p:spPr>
        <p:txBody>
          <a:bodyPr>
            <a:normAutofit fontScale="77500" lnSpcReduction="20000"/>
          </a:bodyPr>
          <a:lstStyle/>
          <a:p>
            <a:r>
              <a:rPr lang="en-IE" dirty="0" smtClean="0"/>
              <a:t>Leadership</a:t>
            </a:r>
          </a:p>
          <a:p>
            <a:pPr lvl="1"/>
            <a:r>
              <a:rPr lang="en-IE" i="1" dirty="0" smtClean="0"/>
              <a:t>People expect and demand that members of the government show leadership.</a:t>
            </a:r>
          </a:p>
          <a:p>
            <a:r>
              <a:rPr lang="en-IE" dirty="0" smtClean="0"/>
              <a:t>Motivation</a:t>
            </a:r>
          </a:p>
          <a:p>
            <a:pPr lvl="1"/>
            <a:r>
              <a:rPr lang="en-IE" i="1" dirty="0" smtClean="0"/>
              <a:t>Governments must motivate people to play their part in growing the economy by encouraging entrepreneurship, payment of taxes.</a:t>
            </a:r>
          </a:p>
          <a:p>
            <a:r>
              <a:rPr lang="en-IE" dirty="0"/>
              <a:t>Communication</a:t>
            </a:r>
            <a:r>
              <a:rPr lang="en-IE" dirty="0" smtClean="0"/>
              <a:t>:</a:t>
            </a:r>
          </a:p>
          <a:p>
            <a:pPr lvl="1"/>
            <a:r>
              <a:rPr lang="en-IE" i="1" dirty="0" smtClean="0"/>
              <a:t>Communication between government </a:t>
            </a:r>
            <a:r>
              <a:rPr lang="en-IE" i="1" dirty="0" err="1" smtClean="0"/>
              <a:t>depts</a:t>
            </a:r>
            <a:r>
              <a:rPr lang="en-IE" i="1" dirty="0" smtClean="0"/>
              <a:t>, industry, public, and Europe.</a:t>
            </a:r>
            <a:endParaRPr lang="en-IE" i="1" dirty="0"/>
          </a:p>
          <a:p>
            <a:endParaRPr lang="en-IE" dirty="0"/>
          </a:p>
        </p:txBody>
      </p:sp>
      <p:sp>
        <p:nvSpPr>
          <p:cNvPr id="5" name="TextBox 4"/>
          <p:cNvSpPr txBox="1"/>
          <p:nvPr/>
        </p:nvSpPr>
        <p:spPr>
          <a:xfrm>
            <a:off x="467544" y="1628800"/>
            <a:ext cx="7920880" cy="523220"/>
          </a:xfrm>
          <a:prstGeom prst="rect">
            <a:avLst/>
          </a:prstGeom>
          <a:noFill/>
        </p:spPr>
        <p:txBody>
          <a:bodyPr wrap="square" rtlCol="0">
            <a:spAutoFit/>
          </a:bodyPr>
          <a:lstStyle/>
          <a:p>
            <a:pPr algn="ctr"/>
            <a:r>
              <a:rPr lang="en-IE" sz="2800" i="1" u="sng" dirty="0" smtClean="0"/>
              <a:t>Local and National Government:</a:t>
            </a:r>
            <a:endParaRPr lang="en-IE" sz="2800" i="1" u="sng" dirty="0"/>
          </a:p>
        </p:txBody>
      </p:sp>
    </p:spTree>
    <p:extLst>
      <p:ext uri="{BB962C8B-B14F-4D97-AF65-F5344CB8AC3E}">
        <p14:creationId xmlns:p14="http://schemas.microsoft.com/office/powerpoint/2010/main" val="317619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fade">
                                      <p:cBhvr>
                                        <p:cTn id="57" dur="500"/>
                                        <p:tgtEl>
                                          <p:spTgt spid="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fade">
                                      <p:cBhvr>
                                        <p:cTn id="62" dur="500"/>
                                        <p:tgtEl>
                                          <p:spTgt spid="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Non-Business Management</a:t>
            </a:r>
            <a:endParaRPr lang="en-IE" dirty="0"/>
          </a:p>
        </p:txBody>
      </p:sp>
      <p:sp>
        <p:nvSpPr>
          <p:cNvPr id="3" name="Content Placeholder 2"/>
          <p:cNvSpPr>
            <a:spLocks noGrp="1"/>
          </p:cNvSpPr>
          <p:nvPr>
            <p:ph sz="half" idx="1"/>
          </p:nvPr>
        </p:nvSpPr>
        <p:spPr>
          <a:xfrm>
            <a:off x="457200" y="2420888"/>
            <a:ext cx="4038600" cy="4248472"/>
          </a:xfrm>
        </p:spPr>
        <p:txBody>
          <a:bodyPr>
            <a:normAutofit fontScale="92500" lnSpcReduction="20000"/>
          </a:bodyPr>
          <a:lstStyle/>
          <a:p>
            <a:r>
              <a:rPr lang="en-IE" dirty="0"/>
              <a:t>Setting Objectives:</a:t>
            </a:r>
          </a:p>
          <a:p>
            <a:pPr lvl="1"/>
            <a:r>
              <a:rPr lang="en-IE" i="1" dirty="0" smtClean="0"/>
              <a:t>Local community groups, clubs and organisations, set objectives that they hope to achieve for the community</a:t>
            </a:r>
            <a:endParaRPr lang="en-IE" i="1" dirty="0"/>
          </a:p>
          <a:p>
            <a:r>
              <a:rPr lang="en-IE" dirty="0"/>
              <a:t>Decision Making:</a:t>
            </a:r>
          </a:p>
          <a:p>
            <a:pPr lvl="1"/>
            <a:r>
              <a:rPr lang="en-IE" i="1" dirty="0" smtClean="0"/>
              <a:t>Community groups will have to make decisions regarding allocation of finances and other resources.</a:t>
            </a:r>
            <a:endParaRPr lang="en-IE" i="1" dirty="0"/>
          </a:p>
          <a:p>
            <a:pPr marL="0" indent="0">
              <a:buNone/>
            </a:pPr>
            <a:endParaRPr lang="en-IE" i="1" dirty="0"/>
          </a:p>
        </p:txBody>
      </p:sp>
      <p:sp>
        <p:nvSpPr>
          <p:cNvPr id="4" name="Content Placeholder 3"/>
          <p:cNvSpPr>
            <a:spLocks noGrp="1"/>
          </p:cNvSpPr>
          <p:nvPr>
            <p:ph sz="half" idx="2"/>
          </p:nvPr>
        </p:nvSpPr>
        <p:spPr>
          <a:xfrm>
            <a:off x="4648200" y="2420888"/>
            <a:ext cx="4038600" cy="3970768"/>
          </a:xfrm>
        </p:spPr>
        <p:txBody>
          <a:bodyPr>
            <a:normAutofit fontScale="92500" lnSpcReduction="20000"/>
          </a:bodyPr>
          <a:lstStyle/>
          <a:p>
            <a:r>
              <a:rPr lang="en-IE" dirty="0" smtClean="0"/>
              <a:t>Motivation</a:t>
            </a:r>
          </a:p>
          <a:p>
            <a:pPr lvl="1"/>
            <a:r>
              <a:rPr lang="en-IE" i="1" dirty="0" smtClean="0"/>
              <a:t>Those who set up local groups must motivate others to help them in their work and to take an active part in their community</a:t>
            </a:r>
          </a:p>
          <a:p>
            <a:r>
              <a:rPr lang="en-IE" dirty="0"/>
              <a:t>Communication</a:t>
            </a:r>
            <a:r>
              <a:rPr lang="en-IE" dirty="0" smtClean="0"/>
              <a:t>:</a:t>
            </a:r>
          </a:p>
          <a:p>
            <a:pPr lvl="1"/>
            <a:r>
              <a:rPr lang="en-IE" i="1" dirty="0" smtClean="0"/>
              <a:t>Local groups will have to communicate with local people regarding fundraising and educational events they are organising.</a:t>
            </a:r>
            <a:endParaRPr lang="en-IE" i="1" dirty="0"/>
          </a:p>
          <a:p>
            <a:endParaRPr lang="en-IE" dirty="0"/>
          </a:p>
        </p:txBody>
      </p:sp>
      <p:sp>
        <p:nvSpPr>
          <p:cNvPr id="5" name="TextBox 4"/>
          <p:cNvSpPr txBox="1"/>
          <p:nvPr/>
        </p:nvSpPr>
        <p:spPr>
          <a:xfrm>
            <a:off x="467544" y="1628800"/>
            <a:ext cx="7920880" cy="523220"/>
          </a:xfrm>
          <a:prstGeom prst="rect">
            <a:avLst/>
          </a:prstGeom>
          <a:noFill/>
        </p:spPr>
        <p:txBody>
          <a:bodyPr wrap="square" rtlCol="0">
            <a:spAutoFit/>
          </a:bodyPr>
          <a:lstStyle/>
          <a:p>
            <a:pPr algn="ctr"/>
            <a:r>
              <a:rPr lang="en-IE" sz="2800" i="1" u="sng" dirty="0" smtClean="0"/>
              <a:t>Local Community:</a:t>
            </a:r>
            <a:endParaRPr lang="en-IE" sz="2800" i="1" u="sng" dirty="0"/>
          </a:p>
        </p:txBody>
      </p:sp>
    </p:spTree>
    <p:extLst>
      <p:ext uri="{BB962C8B-B14F-4D97-AF65-F5344CB8AC3E}">
        <p14:creationId xmlns:p14="http://schemas.microsoft.com/office/powerpoint/2010/main" val="317619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Objectives of this Unit</a:t>
            </a:r>
            <a:endParaRPr lang="en-IE" dirty="0"/>
          </a:p>
        </p:txBody>
      </p:sp>
      <p:sp>
        <p:nvSpPr>
          <p:cNvPr id="3" name="Content Placeholder 2"/>
          <p:cNvSpPr>
            <a:spLocks noGrp="1"/>
          </p:cNvSpPr>
          <p:nvPr>
            <p:ph idx="1"/>
          </p:nvPr>
        </p:nvSpPr>
        <p:spPr/>
        <p:txBody>
          <a:bodyPr>
            <a:normAutofit/>
          </a:bodyPr>
          <a:lstStyle/>
          <a:p>
            <a:r>
              <a:rPr lang="en-IE" dirty="0" smtClean="0"/>
              <a:t>What is Management?</a:t>
            </a:r>
          </a:p>
          <a:p>
            <a:r>
              <a:rPr lang="en-IE" dirty="0" smtClean="0"/>
              <a:t>Characteristics </a:t>
            </a:r>
            <a:r>
              <a:rPr lang="en-IE" dirty="0" smtClean="0"/>
              <a:t>of </a:t>
            </a:r>
            <a:r>
              <a:rPr lang="en-IE" dirty="0" smtClean="0"/>
              <a:t>Managers</a:t>
            </a:r>
          </a:p>
          <a:p>
            <a:r>
              <a:rPr lang="en-IE" dirty="0"/>
              <a:t>Management in Action</a:t>
            </a:r>
            <a:r>
              <a:rPr lang="en-IE" dirty="0" smtClean="0"/>
              <a:t>.</a:t>
            </a:r>
            <a:endParaRPr lang="en-IE" dirty="0" smtClean="0"/>
          </a:p>
          <a:p>
            <a:r>
              <a:rPr lang="en-IE" dirty="0" smtClean="0"/>
              <a:t>How does Enterprise differ from Management?</a:t>
            </a:r>
          </a:p>
          <a:p>
            <a:r>
              <a:rPr lang="en-IE" dirty="0" smtClean="0"/>
              <a:t>Three Management Skills</a:t>
            </a:r>
          </a:p>
          <a:p>
            <a:pPr lvl="1"/>
            <a:r>
              <a:rPr lang="en-IE" dirty="0" smtClean="0"/>
              <a:t>Leading</a:t>
            </a:r>
          </a:p>
          <a:p>
            <a:pPr lvl="1"/>
            <a:r>
              <a:rPr lang="en-IE" dirty="0" smtClean="0"/>
              <a:t>Motivating</a:t>
            </a:r>
          </a:p>
          <a:p>
            <a:pPr lvl="1"/>
            <a:r>
              <a:rPr lang="en-IE" dirty="0" smtClean="0"/>
              <a:t>Communicating</a:t>
            </a:r>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Management</a:t>
            </a:r>
            <a:endParaRPr lang="en-IE" dirty="0"/>
          </a:p>
        </p:txBody>
      </p:sp>
      <p:sp>
        <p:nvSpPr>
          <p:cNvPr id="3" name="Content Placeholder 2"/>
          <p:cNvSpPr>
            <a:spLocks noGrp="1"/>
          </p:cNvSpPr>
          <p:nvPr>
            <p:ph idx="1"/>
          </p:nvPr>
        </p:nvSpPr>
        <p:spPr/>
        <p:txBody>
          <a:bodyPr>
            <a:normAutofit/>
          </a:bodyPr>
          <a:lstStyle/>
          <a:p>
            <a:pPr marL="0" indent="0">
              <a:buNone/>
            </a:pPr>
            <a:r>
              <a:rPr lang="en-IE" b="1" dirty="0" smtClean="0"/>
              <a:t>Definition</a:t>
            </a:r>
          </a:p>
          <a:p>
            <a:r>
              <a:rPr lang="en-IE" dirty="0" smtClean="0"/>
              <a:t>Management </a:t>
            </a:r>
            <a:r>
              <a:rPr lang="en-IE" dirty="0" smtClean="0"/>
              <a:t>can be </a:t>
            </a:r>
            <a:r>
              <a:rPr lang="en-IE" dirty="0" smtClean="0"/>
              <a:t>defined</a:t>
            </a:r>
            <a:r>
              <a:rPr lang="en-IE" dirty="0"/>
              <a:t> </a:t>
            </a:r>
            <a:r>
              <a:rPr lang="en-IE" dirty="0" smtClean="0"/>
              <a:t>as </a:t>
            </a:r>
            <a:r>
              <a:rPr lang="en-IE" dirty="0" smtClean="0"/>
              <a:t>the process that must be undertaken to </a:t>
            </a:r>
            <a:r>
              <a:rPr lang="en-IE" b="1" dirty="0" smtClean="0">
                <a:solidFill>
                  <a:srgbClr val="FF0000"/>
                </a:solidFill>
              </a:rPr>
              <a:t>achieve the goals </a:t>
            </a:r>
            <a:r>
              <a:rPr lang="en-IE" dirty="0" smtClean="0"/>
              <a:t>of an organisation </a:t>
            </a:r>
            <a:r>
              <a:rPr lang="en-IE" b="1" dirty="0" smtClean="0">
                <a:solidFill>
                  <a:srgbClr val="FF0000"/>
                </a:solidFill>
              </a:rPr>
              <a:t>through</a:t>
            </a:r>
            <a:r>
              <a:rPr lang="en-IE" dirty="0" smtClean="0"/>
              <a:t> successful </a:t>
            </a:r>
            <a:r>
              <a:rPr lang="en-IE" b="1" dirty="0" smtClean="0">
                <a:solidFill>
                  <a:srgbClr val="FF0000"/>
                </a:solidFill>
              </a:rPr>
              <a:t>use of time, people and </a:t>
            </a:r>
            <a:r>
              <a:rPr lang="en-IE" b="1" dirty="0" smtClean="0">
                <a:solidFill>
                  <a:srgbClr val="FF0000"/>
                </a:solidFill>
              </a:rPr>
              <a:t>money</a:t>
            </a:r>
            <a:r>
              <a:rPr lang="en-IE" dirty="0" smtClean="0"/>
              <a:t>.</a:t>
            </a:r>
          </a:p>
          <a:p>
            <a:pPr marL="0" indent="0">
              <a:buNone/>
            </a:pPr>
            <a:endParaRPr lang="en-IE" dirty="0" smtClean="0"/>
          </a:p>
          <a:p>
            <a:r>
              <a:rPr lang="en-IE" dirty="0" smtClean="0"/>
              <a:t>It involves analysing the </a:t>
            </a:r>
            <a:r>
              <a:rPr lang="en-IE" dirty="0" smtClean="0"/>
              <a:t>managerial </a:t>
            </a:r>
            <a:r>
              <a:rPr lang="en-IE" dirty="0"/>
              <a:t>functions of planning, </a:t>
            </a:r>
            <a:r>
              <a:rPr lang="en-IE" dirty="0" smtClean="0"/>
              <a:t>   organisation, </a:t>
            </a:r>
            <a:r>
              <a:rPr lang="en-IE" dirty="0"/>
              <a:t>staffing, directing and controlling. </a:t>
            </a:r>
          </a:p>
          <a:p>
            <a:pPr marL="0" indent="0">
              <a:buNone/>
            </a:pPr>
            <a:r>
              <a:rPr lang="en-IE" dirty="0" smtClean="0"/>
              <a:t/>
            </a:r>
            <a:br>
              <a:rPr lang="en-IE" dirty="0" smtClean="0"/>
            </a:br>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Managerial Characteristics</a:t>
            </a:r>
            <a:endParaRPr lang="en-IE" dirty="0"/>
          </a:p>
        </p:txBody>
      </p:sp>
      <p:sp>
        <p:nvSpPr>
          <p:cNvPr id="4" name="Content Placeholder 3"/>
          <p:cNvSpPr>
            <a:spLocks noGrp="1"/>
          </p:cNvSpPr>
          <p:nvPr>
            <p:ph idx="1"/>
          </p:nvPr>
        </p:nvSpPr>
        <p:spPr>
          <a:xfrm>
            <a:off x="457200" y="1600200"/>
            <a:ext cx="8229600" cy="4853136"/>
          </a:xfrm>
        </p:spPr>
        <p:txBody>
          <a:bodyPr>
            <a:normAutofit fontScale="92500" lnSpcReduction="10000"/>
          </a:bodyPr>
          <a:lstStyle/>
          <a:p>
            <a:r>
              <a:rPr lang="en-IE" sz="2400" dirty="0" smtClean="0"/>
              <a:t>Hardworking </a:t>
            </a:r>
          </a:p>
          <a:p>
            <a:pPr lvl="1"/>
            <a:r>
              <a:rPr lang="en-IE" sz="2000" dirty="0" smtClean="0"/>
              <a:t>Managers must be hardworking, as their jobs will involve long hours. They must be prepared to stick at a job until completed.</a:t>
            </a:r>
          </a:p>
          <a:p>
            <a:r>
              <a:rPr lang="en-IE" sz="2400" dirty="0" smtClean="0"/>
              <a:t>Self-motivated </a:t>
            </a:r>
          </a:p>
          <a:p>
            <a:pPr lvl="1"/>
            <a:r>
              <a:rPr lang="en-IE" sz="2000" dirty="0" smtClean="0"/>
              <a:t>Managers must be able to motivate all those around them to work together to achieve the goals of the organisation. Managers must be able to command respect from their subordinates as well as loyalty and trust.</a:t>
            </a:r>
          </a:p>
          <a:p>
            <a:r>
              <a:rPr lang="en-IE" sz="2400" dirty="0" smtClean="0"/>
              <a:t>Team player </a:t>
            </a:r>
          </a:p>
          <a:p>
            <a:pPr lvl="1"/>
            <a:r>
              <a:rPr lang="en-IE" sz="2000" dirty="0" smtClean="0"/>
              <a:t>Managers must be good with people on  both a personal and professional level. They must be able to work with and understand those who work in the organisation.</a:t>
            </a:r>
          </a:p>
          <a:p>
            <a:r>
              <a:rPr lang="en-IE" sz="2400" dirty="0" smtClean="0"/>
              <a:t>Planning </a:t>
            </a:r>
          </a:p>
          <a:p>
            <a:pPr lvl="1"/>
            <a:r>
              <a:rPr lang="en-IE" sz="2000" dirty="0" smtClean="0"/>
              <a:t>Managers must know and understand the importance of planning in every aspect of an enterprise.</a:t>
            </a:r>
          </a:p>
          <a:p>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a:t>Managerial Characteristics</a:t>
            </a:r>
          </a:p>
        </p:txBody>
      </p:sp>
      <p:sp>
        <p:nvSpPr>
          <p:cNvPr id="6" name="Content Placeholder 5"/>
          <p:cNvSpPr>
            <a:spLocks noGrp="1"/>
          </p:cNvSpPr>
          <p:nvPr>
            <p:ph idx="1"/>
          </p:nvPr>
        </p:nvSpPr>
        <p:spPr>
          <a:xfrm>
            <a:off x="457200" y="1600200"/>
            <a:ext cx="8229600" cy="5141168"/>
          </a:xfrm>
        </p:spPr>
        <p:txBody>
          <a:bodyPr>
            <a:normAutofit fontScale="85000" lnSpcReduction="10000"/>
          </a:bodyPr>
          <a:lstStyle/>
          <a:p>
            <a:r>
              <a:rPr lang="en-IE" dirty="0" smtClean="0"/>
              <a:t>Decisive</a:t>
            </a:r>
          </a:p>
          <a:p>
            <a:pPr lvl="1"/>
            <a:r>
              <a:rPr lang="en-IE" dirty="0" smtClean="0"/>
              <a:t>Managers must be able to make quick decisions, having considered all the available facts. They should also be prepared to stand over the decisions they make</a:t>
            </a:r>
          </a:p>
          <a:p>
            <a:r>
              <a:rPr lang="en-IE" dirty="0" smtClean="0"/>
              <a:t>Flexible </a:t>
            </a:r>
          </a:p>
          <a:p>
            <a:pPr lvl="1"/>
            <a:r>
              <a:rPr lang="en-IE" dirty="0" smtClean="0"/>
              <a:t>Good managers will be able to adapt their thinking and their actions to changing circumstances.</a:t>
            </a:r>
          </a:p>
          <a:p>
            <a:r>
              <a:rPr lang="en-IE" dirty="0" smtClean="0"/>
              <a:t>Initiative </a:t>
            </a:r>
          </a:p>
          <a:p>
            <a:pPr lvl="1"/>
            <a:r>
              <a:rPr lang="en-IE" dirty="0" smtClean="0"/>
              <a:t>Good managers will show initiative in coming up with new approaches and new ideas for dealing with particular situations. They will also ‘lead from the front’ with confidence and drive.</a:t>
            </a:r>
          </a:p>
          <a:p>
            <a:r>
              <a:rPr lang="en-IE" dirty="0" smtClean="0"/>
              <a:t>Organiser </a:t>
            </a:r>
          </a:p>
          <a:p>
            <a:pPr lvl="1"/>
            <a:r>
              <a:rPr lang="en-IE" dirty="0" smtClean="0"/>
              <a:t>Managers must have a clear vision and understanding of their role, and the roles of others. They must be able to bring order and clarification to a situation.</a:t>
            </a:r>
          </a:p>
          <a:p>
            <a:r>
              <a:rPr lang="en-IE" dirty="0" smtClean="0"/>
              <a:t>Delegation</a:t>
            </a:r>
          </a:p>
          <a:p>
            <a:pPr lvl="1"/>
            <a:r>
              <a:rPr lang="en-IE" dirty="0" smtClean="0"/>
              <a:t>Good managers will give authority and responsibility to others in order to allow them to develop and use their talents for the good of the organisation.</a:t>
            </a:r>
            <a:endParaRPr lang="en-IE" dirty="0"/>
          </a:p>
          <a:p>
            <a:endParaRPr lang="en-IE" dirty="0"/>
          </a:p>
        </p:txBody>
      </p:sp>
    </p:spTree>
    <p:extLst>
      <p:ext uri="{BB962C8B-B14F-4D97-AF65-F5344CB8AC3E}">
        <p14:creationId xmlns:p14="http://schemas.microsoft.com/office/powerpoint/2010/main" val="57314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fade">
                                      <p:cBhvr>
                                        <p:cTn id="26" dur="500"/>
                                        <p:tgtEl>
                                          <p:spTgt spid="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fade">
                                      <p:cBhvr>
                                        <p:cTn id="31" dur="500"/>
                                        <p:tgtEl>
                                          <p:spTgt spid="6">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fade">
                                      <p:cBhvr>
                                        <p:cTn id="34" dur="500"/>
                                        <p:tgtEl>
                                          <p:spTgt spid="6">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fade">
                                      <p:cBhvr>
                                        <p:cTn id="39" dur="500"/>
                                        <p:tgtEl>
                                          <p:spTgt spid="6">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Non-Business Management</a:t>
            </a:r>
            <a:endParaRPr lang="en-IE" dirty="0"/>
          </a:p>
        </p:txBody>
      </p:sp>
      <p:sp>
        <p:nvSpPr>
          <p:cNvPr id="3" name="Content Placeholder 2"/>
          <p:cNvSpPr>
            <a:spLocks noGrp="1"/>
          </p:cNvSpPr>
          <p:nvPr>
            <p:ph idx="1"/>
          </p:nvPr>
        </p:nvSpPr>
        <p:spPr/>
        <p:txBody>
          <a:bodyPr>
            <a:normAutofit fontScale="92500" lnSpcReduction="10000"/>
          </a:bodyPr>
          <a:lstStyle/>
          <a:p>
            <a:pPr marL="0" indent="0">
              <a:buNone/>
            </a:pPr>
            <a:r>
              <a:rPr lang="en-IE" dirty="0" smtClean="0"/>
              <a:t>Management is part of daily life. In that sense everybody needs to be a manager.</a:t>
            </a:r>
            <a:br>
              <a:rPr lang="en-IE" dirty="0" smtClean="0"/>
            </a:br>
            <a:endParaRPr lang="en-IE" dirty="0" smtClean="0"/>
          </a:p>
          <a:p>
            <a:r>
              <a:rPr lang="en-IE" b="1" dirty="0" smtClean="0"/>
              <a:t>Individuals</a:t>
            </a:r>
            <a:r>
              <a:rPr lang="en-IE" dirty="0" smtClean="0"/>
              <a:t> that wish to achieve a goal must manage their personal lives. </a:t>
            </a:r>
          </a:p>
          <a:p>
            <a:r>
              <a:rPr lang="en-IE" b="1" dirty="0" smtClean="0"/>
              <a:t>Families</a:t>
            </a:r>
            <a:r>
              <a:rPr lang="en-IE" dirty="0" smtClean="0"/>
              <a:t> need considerable management of time, money and resources. </a:t>
            </a:r>
          </a:p>
          <a:p>
            <a:r>
              <a:rPr lang="en-IE" b="1" dirty="0" smtClean="0"/>
              <a:t>Local Communities Clubs and Voluntary Groups</a:t>
            </a:r>
            <a:r>
              <a:rPr lang="en-IE" dirty="0" smtClean="0"/>
              <a:t> wishing to achieve a goal building a community centre or organizing a social event need to manage their resources if the idea is to be turned into reality. </a:t>
            </a:r>
          </a:p>
          <a:p>
            <a:r>
              <a:rPr lang="en-IE" b="1" dirty="0" smtClean="0"/>
              <a:t>Businesses and Governments</a:t>
            </a:r>
            <a:r>
              <a:rPr lang="en-IE" dirty="0" smtClean="0"/>
              <a:t> also need to manage time, money and resources if they are to achieve their goals and objectives. </a:t>
            </a:r>
          </a:p>
          <a:p>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Non-Business Management</a:t>
            </a:r>
            <a:endParaRPr lang="en-IE" dirty="0"/>
          </a:p>
        </p:txBody>
      </p:sp>
      <p:sp>
        <p:nvSpPr>
          <p:cNvPr id="3" name="Content Placeholder 2"/>
          <p:cNvSpPr>
            <a:spLocks noGrp="1"/>
          </p:cNvSpPr>
          <p:nvPr>
            <p:ph sz="half" idx="1"/>
          </p:nvPr>
        </p:nvSpPr>
        <p:spPr>
          <a:xfrm>
            <a:off x="457200" y="3068960"/>
            <a:ext cx="4038600" cy="3600400"/>
          </a:xfrm>
        </p:spPr>
        <p:txBody>
          <a:bodyPr>
            <a:normAutofit fontScale="70000" lnSpcReduction="20000"/>
          </a:bodyPr>
          <a:lstStyle/>
          <a:p>
            <a:r>
              <a:rPr lang="en-IE" dirty="0"/>
              <a:t>Setting Objectives:</a:t>
            </a:r>
          </a:p>
          <a:p>
            <a:pPr lvl="1"/>
            <a:r>
              <a:rPr lang="en-IE" i="1" dirty="0" smtClean="0"/>
              <a:t>Acquiring a certain standard of living, career objectives</a:t>
            </a:r>
            <a:endParaRPr lang="en-IE" i="1" dirty="0"/>
          </a:p>
          <a:p>
            <a:r>
              <a:rPr lang="en-IE" dirty="0"/>
              <a:t>Decision Making:</a:t>
            </a:r>
          </a:p>
          <a:p>
            <a:pPr lvl="1"/>
            <a:r>
              <a:rPr lang="en-IE" i="1" dirty="0" smtClean="0"/>
              <a:t>Decisions regarding finance, education, assets</a:t>
            </a:r>
            <a:endParaRPr lang="en-IE" i="1" dirty="0"/>
          </a:p>
          <a:p>
            <a:r>
              <a:rPr lang="en-IE" dirty="0"/>
              <a:t>Planning:</a:t>
            </a:r>
          </a:p>
          <a:p>
            <a:pPr lvl="1"/>
            <a:r>
              <a:rPr lang="en-IE" i="1" dirty="0" smtClean="0"/>
              <a:t>Saving plans, insurance, reservation of places in schools</a:t>
            </a:r>
            <a:endParaRPr lang="en-IE" i="1" dirty="0"/>
          </a:p>
          <a:p>
            <a:pPr marL="0" indent="0">
              <a:buNone/>
            </a:pPr>
            <a:endParaRPr lang="en-IE" i="1" dirty="0"/>
          </a:p>
        </p:txBody>
      </p:sp>
      <p:sp>
        <p:nvSpPr>
          <p:cNvPr id="4" name="Content Placeholder 3"/>
          <p:cNvSpPr>
            <a:spLocks noGrp="1"/>
          </p:cNvSpPr>
          <p:nvPr>
            <p:ph sz="half" idx="2"/>
          </p:nvPr>
        </p:nvSpPr>
        <p:spPr>
          <a:xfrm>
            <a:off x="4648200" y="3068960"/>
            <a:ext cx="4038600" cy="3322696"/>
          </a:xfrm>
        </p:spPr>
        <p:txBody>
          <a:bodyPr>
            <a:normAutofit fontScale="70000" lnSpcReduction="20000"/>
          </a:bodyPr>
          <a:lstStyle/>
          <a:p>
            <a:r>
              <a:rPr lang="en-IE" dirty="0" smtClean="0"/>
              <a:t>Leadership</a:t>
            </a:r>
          </a:p>
          <a:p>
            <a:pPr lvl="1"/>
            <a:r>
              <a:rPr lang="en-IE" i="1" dirty="0" smtClean="0"/>
              <a:t>The head of the household must provide leadership when dealing with children but also in times of crisis</a:t>
            </a:r>
          </a:p>
          <a:p>
            <a:r>
              <a:rPr lang="en-IE" dirty="0" smtClean="0"/>
              <a:t>Motivation</a:t>
            </a:r>
          </a:p>
          <a:p>
            <a:pPr lvl="1"/>
            <a:r>
              <a:rPr lang="en-IE" i="1" dirty="0" smtClean="0"/>
              <a:t>Household manager must be a motivator at home, e.g. at exam times, promotion of healthy lifestyle</a:t>
            </a:r>
          </a:p>
          <a:p>
            <a:r>
              <a:rPr lang="en-IE" dirty="0"/>
              <a:t>Communication</a:t>
            </a:r>
            <a:r>
              <a:rPr lang="en-IE" dirty="0" smtClean="0"/>
              <a:t>:</a:t>
            </a:r>
          </a:p>
          <a:p>
            <a:pPr lvl="1"/>
            <a:r>
              <a:rPr lang="en-IE" i="1" dirty="0" smtClean="0"/>
              <a:t>Communication between banks, schools, service providers.</a:t>
            </a:r>
            <a:endParaRPr lang="en-IE" i="1" dirty="0"/>
          </a:p>
          <a:p>
            <a:endParaRPr lang="en-IE" dirty="0"/>
          </a:p>
        </p:txBody>
      </p:sp>
      <p:sp>
        <p:nvSpPr>
          <p:cNvPr id="5" name="TextBox 4"/>
          <p:cNvSpPr txBox="1"/>
          <p:nvPr/>
        </p:nvSpPr>
        <p:spPr>
          <a:xfrm>
            <a:off x="467544" y="1628800"/>
            <a:ext cx="7920880" cy="1261884"/>
          </a:xfrm>
          <a:prstGeom prst="rect">
            <a:avLst/>
          </a:prstGeom>
          <a:noFill/>
        </p:spPr>
        <p:txBody>
          <a:bodyPr wrap="square" rtlCol="0">
            <a:spAutoFit/>
          </a:bodyPr>
          <a:lstStyle/>
          <a:p>
            <a:r>
              <a:rPr lang="en-IE" sz="2400" dirty="0"/>
              <a:t>Give examples of management in each of the following areas:</a:t>
            </a:r>
          </a:p>
          <a:p>
            <a:pPr algn="ctr"/>
            <a:r>
              <a:rPr lang="en-IE" sz="2800" i="1" u="sng" dirty="0"/>
              <a:t>The Home</a:t>
            </a:r>
            <a:r>
              <a:rPr lang="en-IE" sz="2800" i="1" u="sng" dirty="0" smtClean="0"/>
              <a:t>:</a:t>
            </a:r>
            <a:endParaRPr lang="en-IE" sz="2800" i="1" u="sng" dirty="0"/>
          </a:p>
        </p:txBody>
      </p:sp>
    </p:spTree>
    <p:extLst>
      <p:ext uri="{BB962C8B-B14F-4D97-AF65-F5344CB8AC3E}">
        <p14:creationId xmlns:p14="http://schemas.microsoft.com/office/powerpoint/2010/main" val="286838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fade">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fade">
                                      <p:cBhvr>
                                        <p:cTn id="62" dur="50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Non-Business Management</a:t>
            </a:r>
            <a:endParaRPr lang="en-IE" dirty="0"/>
          </a:p>
        </p:txBody>
      </p:sp>
      <p:sp>
        <p:nvSpPr>
          <p:cNvPr id="3" name="Content Placeholder 2"/>
          <p:cNvSpPr>
            <a:spLocks noGrp="1"/>
          </p:cNvSpPr>
          <p:nvPr>
            <p:ph sz="half" idx="1"/>
          </p:nvPr>
        </p:nvSpPr>
        <p:spPr>
          <a:xfrm>
            <a:off x="457200" y="3068960"/>
            <a:ext cx="4038600" cy="3600400"/>
          </a:xfrm>
        </p:spPr>
        <p:txBody>
          <a:bodyPr>
            <a:normAutofit fontScale="70000" lnSpcReduction="20000"/>
          </a:bodyPr>
          <a:lstStyle/>
          <a:p>
            <a:r>
              <a:rPr lang="en-IE" dirty="0"/>
              <a:t>Setting Objectives:</a:t>
            </a:r>
          </a:p>
          <a:p>
            <a:pPr lvl="1"/>
            <a:r>
              <a:rPr lang="en-IE" i="1" dirty="0" smtClean="0"/>
              <a:t>Acquiring a certain standard of living, career objectives</a:t>
            </a:r>
            <a:endParaRPr lang="en-IE" i="1" dirty="0"/>
          </a:p>
          <a:p>
            <a:r>
              <a:rPr lang="en-IE" dirty="0"/>
              <a:t>Decision Making:</a:t>
            </a:r>
          </a:p>
          <a:p>
            <a:pPr lvl="1"/>
            <a:r>
              <a:rPr lang="en-IE" i="1" dirty="0" smtClean="0"/>
              <a:t>Decisions regarding finance, education, assets</a:t>
            </a:r>
            <a:endParaRPr lang="en-IE" i="1" dirty="0"/>
          </a:p>
          <a:p>
            <a:r>
              <a:rPr lang="en-IE" dirty="0"/>
              <a:t>Planning:</a:t>
            </a:r>
          </a:p>
          <a:p>
            <a:pPr lvl="1"/>
            <a:r>
              <a:rPr lang="en-IE" i="1" dirty="0" smtClean="0"/>
              <a:t>Saving plans, insurance, reservation of places in schools</a:t>
            </a:r>
            <a:endParaRPr lang="en-IE" i="1" dirty="0"/>
          </a:p>
          <a:p>
            <a:pPr marL="0" indent="0">
              <a:buNone/>
            </a:pPr>
            <a:endParaRPr lang="en-IE" i="1" dirty="0"/>
          </a:p>
        </p:txBody>
      </p:sp>
      <p:sp>
        <p:nvSpPr>
          <p:cNvPr id="4" name="Content Placeholder 3"/>
          <p:cNvSpPr>
            <a:spLocks noGrp="1"/>
          </p:cNvSpPr>
          <p:nvPr>
            <p:ph sz="half" idx="2"/>
          </p:nvPr>
        </p:nvSpPr>
        <p:spPr>
          <a:xfrm>
            <a:off x="4648200" y="3068960"/>
            <a:ext cx="4038600" cy="3322696"/>
          </a:xfrm>
        </p:spPr>
        <p:txBody>
          <a:bodyPr>
            <a:normAutofit fontScale="70000" lnSpcReduction="20000"/>
          </a:bodyPr>
          <a:lstStyle/>
          <a:p>
            <a:r>
              <a:rPr lang="en-IE" dirty="0" smtClean="0"/>
              <a:t>Leadership</a:t>
            </a:r>
          </a:p>
          <a:p>
            <a:pPr lvl="1"/>
            <a:r>
              <a:rPr lang="en-IE" i="1" dirty="0" smtClean="0"/>
              <a:t>The head of the household must provide leadership when dealing with children but also in times of crisis</a:t>
            </a:r>
          </a:p>
          <a:p>
            <a:r>
              <a:rPr lang="en-IE" dirty="0" smtClean="0"/>
              <a:t>Motivation</a:t>
            </a:r>
          </a:p>
          <a:p>
            <a:pPr lvl="1"/>
            <a:r>
              <a:rPr lang="en-IE" i="1" dirty="0" smtClean="0"/>
              <a:t>Household manager must be a motivator at home, e.g. at exam times.</a:t>
            </a:r>
          </a:p>
          <a:p>
            <a:r>
              <a:rPr lang="en-IE" dirty="0"/>
              <a:t>Communication</a:t>
            </a:r>
            <a:r>
              <a:rPr lang="en-IE" dirty="0" smtClean="0"/>
              <a:t>:</a:t>
            </a:r>
          </a:p>
          <a:p>
            <a:pPr lvl="1"/>
            <a:r>
              <a:rPr lang="en-IE" i="1" dirty="0" smtClean="0"/>
              <a:t>Communication between banks, schools, service providers.</a:t>
            </a:r>
            <a:endParaRPr lang="en-IE" i="1" dirty="0"/>
          </a:p>
          <a:p>
            <a:endParaRPr lang="en-IE" dirty="0"/>
          </a:p>
        </p:txBody>
      </p:sp>
      <p:sp>
        <p:nvSpPr>
          <p:cNvPr id="5" name="TextBox 4"/>
          <p:cNvSpPr txBox="1"/>
          <p:nvPr/>
        </p:nvSpPr>
        <p:spPr>
          <a:xfrm>
            <a:off x="467544" y="1628800"/>
            <a:ext cx="7920880" cy="1261884"/>
          </a:xfrm>
          <a:prstGeom prst="rect">
            <a:avLst/>
          </a:prstGeom>
          <a:noFill/>
        </p:spPr>
        <p:txBody>
          <a:bodyPr wrap="square" rtlCol="0">
            <a:spAutoFit/>
          </a:bodyPr>
          <a:lstStyle/>
          <a:p>
            <a:r>
              <a:rPr lang="en-IE" sz="2400" dirty="0"/>
              <a:t>Give examples of management in each of the following areas:</a:t>
            </a:r>
          </a:p>
          <a:p>
            <a:pPr algn="ctr"/>
            <a:r>
              <a:rPr lang="en-IE" sz="2800" i="1" u="sng" dirty="0"/>
              <a:t>The Home</a:t>
            </a:r>
            <a:r>
              <a:rPr lang="en-IE" sz="2800" i="1" u="sng" dirty="0" smtClean="0"/>
              <a:t>:</a:t>
            </a:r>
            <a:endParaRPr lang="en-IE" sz="2800" i="1" u="sng" dirty="0"/>
          </a:p>
        </p:txBody>
      </p:sp>
    </p:spTree>
    <p:extLst>
      <p:ext uri="{BB962C8B-B14F-4D97-AF65-F5344CB8AC3E}">
        <p14:creationId xmlns:p14="http://schemas.microsoft.com/office/powerpoint/2010/main" val="254546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fade">
                                      <p:cBhvr>
                                        <p:cTn id="57" dur="500"/>
                                        <p:tgtEl>
                                          <p:spTgt spid="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fade">
                                      <p:cBhvr>
                                        <p:cTn id="62" dur="500"/>
                                        <p:tgtEl>
                                          <p:spTgt spid="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Non-Business Management</a:t>
            </a:r>
            <a:endParaRPr lang="en-IE" dirty="0"/>
          </a:p>
        </p:txBody>
      </p:sp>
      <p:sp>
        <p:nvSpPr>
          <p:cNvPr id="3" name="Content Placeholder 2"/>
          <p:cNvSpPr>
            <a:spLocks noGrp="1"/>
          </p:cNvSpPr>
          <p:nvPr>
            <p:ph sz="half" idx="1"/>
          </p:nvPr>
        </p:nvSpPr>
        <p:spPr>
          <a:xfrm>
            <a:off x="457200" y="2420888"/>
            <a:ext cx="4038600" cy="4248472"/>
          </a:xfrm>
        </p:spPr>
        <p:txBody>
          <a:bodyPr>
            <a:normAutofit fontScale="85000" lnSpcReduction="20000"/>
          </a:bodyPr>
          <a:lstStyle/>
          <a:p>
            <a:r>
              <a:rPr lang="en-IE" dirty="0"/>
              <a:t>Setting Objectives:</a:t>
            </a:r>
          </a:p>
          <a:p>
            <a:pPr lvl="1"/>
            <a:r>
              <a:rPr lang="en-IE" i="1" dirty="0" smtClean="0"/>
              <a:t>Teachers should set objectives, both long term and short term</a:t>
            </a:r>
            <a:endParaRPr lang="en-IE" i="1" dirty="0"/>
          </a:p>
          <a:p>
            <a:r>
              <a:rPr lang="en-IE" dirty="0"/>
              <a:t>Decision Making:</a:t>
            </a:r>
          </a:p>
          <a:p>
            <a:pPr lvl="1"/>
            <a:r>
              <a:rPr lang="en-IE" i="1" dirty="0" smtClean="0"/>
              <a:t>Decisions regarding finance, subject choices, timetables</a:t>
            </a:r>
            <a:endParaRPr lang="en-IE" i="1" dirty="0"/>
          </a:p>
          <a:p>
            <a:r>
              <a:rPr lang="en-IE" dirty="0"/>
              <a:t>Planning:</a:t>
            </a:r>
          </a:p>
          <a:p>
            <a:pPr lvl="1"/>
            <a:r>
              <a:rPr lang="en-IE" i="1" dirty="0" smtClean="0"/>
              <a:t>Work for the year, including excursions, field work, teacher training and exams</a:t>
            </a:r>
            <a:endParaRPr lang="en-IE" i="1" dirty="0"/>
          </a:p>
          <a:p>
            <a:pPr marL="0" indent="0">
              <a:buNone/>
            </a:pPr>
            <a:endParaRPr lang="en-IE" i="1" dirty="0"/>
          </a:p>
        </p:txBody>
      </p:sp>
      <p:sp>
        <p:nvSpPr>
          <p:cNvPr id="4" name="Content Placeholder 3"/>
          <p:cNvSpPr>
            <a:spLocks noGrp="1"/>
          </p:cNvSpPr>
          <p:nvPr>
            <p:ph sz="half" idx="2"/>
          </p:nvPr>
        </p:nvSpPr>
        <p:spPr>
          <a:xfrm>
            <a:off x="4648200" y="2420888"/>
            <a:ext cx="4038600" cy="3970768"/>
          </a:xfrm>
        </p:spPr>
        <p:txBody>
          <a:bodyPr>
            <a:normAutofit fontScale="85000" lnSpcReduction="20000"/>
          </a:bodyPr>
          <a:lstStyle/>
          <a:p>
            <a:r>
              <a:rPr lang="en-IE" dirty="0" smtClean="0"/>
              <a:t>Leadership</a:t>
            </a:r>
          </a:p>
          <a:p>
            <a:pPr lvl="1"/>
            <a:r>
              <a:rPr lang="en-IE" i="1" dirty="0" smtClean="0"/>
              <a:t>Teachers and principal will show leadership both in the school and in the classroom</a:t>
            </a:r>
          </a:p>
          <a:p>
            <a:r>
              <a:rPr lang="en-IE" dirty="0" smtClean="0"/>
              <a:t>Motivation</a:t>
            </a:r>
          </a:p>
          <a:p>
            <a:pPr lvl="1"/>
            <a:r>
              <a:rPr lang="en-IE" i="1" dirty="0" smtClean="0"/>
              <a:t>As exam time nears, students will need to be motivated by the teacher and their peers.</a:t>
            </a:r>
          </a:p>
          <a:p>
            <a:r>
              <a:rPr lang="en-IE" dirty="0"/>
              <a:t>Communication</a:t>
            </a:r>
            <a:r>
              <a:rPr lang="en-IE" dirty="0" smtClean="0"/>
              <a:t>:</a:t>
            </a:r>
          </a:p>
          <a:p>
            <a:pPr lvl="1"/>
            <a:r>
              <a:rPr lang="en-IE" i="1" dirty="0" smtClean="0"/>
              <a:t>Communication between teacher and pupil, teacher and parent, school and the department</a:t>
            </a:r>
            <a:endParaRPr lang="en-IE" i="1" dirty="0"/>
          </a:p>
          <a:p>
            <a:endParaRPr lang="en-IE" dirty="0"/>
          </a:p>
        </p:txBody>
      </p:sp>
      <p:sp>
        <p:nvSpPr>
          <p:cNvPr id="5" name="TextBox 4"/>
          <p:cNvSpPr txBox="1"/>
          <p:nvPr/>
        </p:nvSpPr>
        <p:spPr>
          <a:xfrm>
            <a:off x="467544" y="1628800"/>
            <a:ext cx="7920880" cy="523220"/>
          </a:xfrm>
          <a:prstGeom prst="rect">
            <a:avLst/>
          </a:prstGeom>
          <a:noFill/>
        </p:spPr>
        <p:txBody>
          <a:bodyPr wrap="square" rtlCol="0">
            <a:spAutoFit/>
          </a:bodyPr>
          <a:lstStyle/>
          <a:p>
            <a:pPr algn="ctr"/>
            <a:r>
              <a:rPr lang="en-IE" sz="2800" i="1" u="sng" dirty="0" smtClean="0"/>
              <a:t>The School:</a:t>
            </a:r>
            <a:endParaRPr lang="en-IE" sz="2800" i="1" u="sng" dirty="0"/>
          </a:p>
        </p:txBody>
      </p:sp>
    </p:spTree>
    <p:extLst>
      <p:ext uri="{BB962C8B-B14F-4D97-AF65-F5344CB8AC3E}">
        <p14:creationId xmlns:p14="http://schemas.microsoft.com/office/powerpoint/2010/main" val="254546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fade">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fade">
                                      <p:cBhvr>
                                        <p:cTn id="57" dur="500"/>
                                        <p:tgtEl>
                                          <p:spTgt spid="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fade">
                                      <p:cBhvr>
                                        <p:cTn id="62" dur="500"/>
                                        <p:tgtEl>
                                          <p:spTgt spid="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430</TotalTime>
  <Words>839</Words>
  <Application>Microsoft Office PowerPoint</Application>
  <PresentationFormat>On-screen Show (4:3)</PresentationFormat>
  <Paragraphs>111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Unit 3 </vt:lpstr>
      <vt:lpstr>Objectives of this Unit</vt:lpstr>
      <vt:lpstr>Management</vt:lpstr>
      <vt:lpstr>Managerial Characteristics</vt:lpstr>
      <vt:lpstr>Managerial Characteristics</vt:lpstr>
      <vt:lpstr>Non-Business Management</vt:lpstr>
      <vt:lpstr>Non-Business Management</vt:lpstr>
      <vt:lpstr>Non-Business Management</vt:lpstr>
      <vt:lpstr>Non-Business Management</vt:lpstr>
      <vt:lpstr>Non-Business Management</vt:lpstr>
      <vt:lpstr>Non-Business Management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Ro</dc:creator>
  <cp:lastModifiedBy>Miriam Higgins</cp:lastModifiedBy>
  <cp:revision>37</cp:revision>
  <dcterms:created xsi:type="dcterms:W3CDTF">2011-11-06T19:00:44Z</dcterms:created>
  <dcterms:modified xsi:type="dcterms:W3CDTF">2014-01-07T10:18:34Z</dcterms:modified>
</cp:coreProperties>
</file>