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1" r:id="rId5"/>
    <p:sldId id="259" r:id="rId6"/>
    <p:sldId id="264" r:id="rId7"/>
    <p:sldId id="265" r:id="rId8"/>
    <p:sldId id="266" r:id="rId9"/>
    <p:sldId id="267" r:id="rId10"/>
    <p:sldId id="268" r:id="rId11"/>
    <p:sldId id="269" r:id="rId12"/>
    <p:sldId id="270" r:id="rId13"/>
    <p:sldId id="272" r:id="rId14"/>
    <p:sldId id="273" r:id="rId15"/>
    <p:sldId id="274" r:id="rId16"/>
    <p:sldId id="260" r:id="rId17"/>
    <p:sldId id="261" r:id="rId18"/>
    <p:sldId id="262" r:id="rId19"/>
    <p:sldId id="263"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7" d="100"/>
          <a:sy n="77" d="100"/>
        </p:scale>
        <p:origin x="-2008" y="-2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E72E75-04FD-4F74-A9B5-52F8BC1F5754}" type="doc">
      <dgm:prSet loTypeId="urn:microsoft.com/office/officeart/2005/8/layout/process2" loCatId="process" qsTypeId="urn:microsoft.com/office/officeart/2005/8/quickstyle/simple4" qsCatId="simple" csTypeId="urn:microsoft.com/office/officeart/2005/8/colors/accent1_2" csCatId="accent1" phldr="1"/>
      <dgm:spPr/>
    </dgm:pt>
    <dgm:pt modelId="{5C7F8506-5FF2-4DF8-89FD-2E64772A0082}">
      <dgm:prSet phldrT="[Text]" custT="1"/>
      <dgm:spPr/>
      <dgm:t>
        <a:bodyPr/>
        <a:lstStyle/>
        <a:p>
          <a:r>
            <a:rPr lang="en-IE" sz="6000" dirty="0" smtClean="0"/>
            <a:t>€</a:t>
          </a:r>
          <a:endParaRPr lang="en-IE" sz="6000" dirty="0"/>
        </a:p>
      </dgm:t>
    </dgm:pt>
    <dgm:pt modelId="{41D4BA35-19E1-455A-9B64-3B6B9D73D7C4}" type="parTrans" cxnId="{EF1BD0F6-E490-4105-BB74-76104946A567}">
      <dgm:prSet/>
      <dgm:spPr/>
      <dgm:t>
        <a:bodyPr/>
        <a:lstStyle/>
        <a:p>
          <a:endParaRPr lang="en-IE"/>
        </a:p>
      </dgm:t>
    </dgm:pt>
    <dgm:pt modelId="{D27FE103-8D8A-4E75-8504-B423DF85DD5D}" type="sibTrans" cxnId="{EF1BD0F6-E490-4105-BB74-76104946A567}">
      <dgm:prSet/>
      <dgm:spPr/>
      <dgm:t>
        <a:bodyPr/>
        <a:lstStyle/>
        <a:p>
          <a:endParaRPr lang="en-IE"/>
        </a:p>
      </dgm:t>
    </dgm:pt>
    <dgm:pt modelId="{6B1EF654-3D15-442F-8551-D152B7C8E271}">
      <dgm:prSet phldrT="[Text]"/>
      <dgm:spPr/>
      <dgm:t>
        <a:bodyPr/>
        <a:lstStyle/>
        <a:p>
          <a:r>
            <a:rPr lang="en-IE" dirty="0" smtClean="0"/>
            <a:t>Materials and Wages</a:t>
          </a:r>
          <a:endParaRPr lang="en-IE" dirty="0"/>
        </a:p>
      </dgm:t>
    </dgm:pt>
    <dgm:pt modelId="{307D4893-BA1C-414C-A413-4FD09648C8F2}" type="parTrans" cxnId="{48F84890-7D3B-4480-859F-96EF31A744EF}">
      <dgm:prSet/>
      <dgm:spPr/>
      <dgm:t>
        <a:bodyPr/>
        <a:lstStyle/>
        <a:p>
          <a:endParaRPr lang="en-IE"/>
        </a:p>
      </dgm:t>
    </dgm:pt>
    <dgm:pt modelId="{8546F859-4094-4911-8754-3EEB395146F5}" type="sibTrans" cxnId="{48F84890-7D3B-4480-859F-96EF31A744EF}">
      <dgm:prSet/>
      <dgm:spPr/>
      <dgm:t>
        <a:bodyPr/>
        <a:lstStyle/>
        <a:p>
          <a:endParaRPr lang="en-IE"/>
        </a:p>
      </dgm:t>
    </dgm:pt>
    <dgm:pt modelId="{1CA2A7E0-9675-463C-9298-0788E7FA48DD}">
      <dgm:prSet phldrT="[Text]"/>
      <dgm:spPr/>
      <dgm:t>
        <a:bodyPr/>
        <a:lstStyle/>
        <a:p>
          <a:r>
            <a:rPr lang="en-IE" dirty="0" smtClean="0"/>
            <a:t>Production of goods and services</a:t>
          </a:r>
          <a:endParaRPr lang="en-IE" dirty="0"/>
        </a:p>
      </dgm:t>
    </dgm:pt>
    <dgm:pt modelId="{FC603605-A934-41C9-8A5A-5C29C4FBCAA2}" type="parTrans" cxnId="{89F1A654-50DA-4083-851E-0F69A95BC8E9}">
      <dgm:prSet/>
      <dgm:spPr/>
      <dgm:t>
        <a:bodyPr/>
        <a:lstStyle/>
        <a:p>
          <a:endParaRPr lang="en-IE"/>
        </a:p>
      </dgm:t>
    </dgm:pt>
    <dgm:pt modelId="{C66C2CE0-674E-4AAC-A6F9-4F24D30527A9}" type="sibTrans" cxnId="{89F1A654-50DA-4083-851E-0F69A95BC8E9}">
      <dgm:prSet/>
      <dgm:spPr/>
      <dgm:t>
        <a:bodyPr/>
        <a:lstStyle/>
        <a:p>
          <a:endParaRPr lang="en-IE"/>
        </a:p>
      </dgm:t>
    </dgm:pt>
    <dgm:pt modelId="{118C89D0-A72B-452C-9E2D-F51323134EA4}">
      <dgm:prSet phldrT="[Text]"/>
      <dgm:spPr/>
      <dgm:t>
        <a:bodyPr/>
        <a:lstStyle/>
        <a:p>
          <a:r>
            <a:rPr lang="en-IE" dirty="0" smtClean="0"/>
            <a:t>Sale of goods and services</a:t>
          </a:r>
        </a:p>
      </dgm:t>
    </dgm:pt>
    <dgm:pt modelId="{2D45E9BB-8D12-4F4F-AE50-152D665A56EA}" type="parTrans" cxnId="{597E8E14-AA13-4E74-91B8-9CBC91F3E088}">
      <dgm:prSet/>
      <dgm:spPr/>
      <dgm:t>
        <a:bodyPr/>
        <a:lstStyle/>
        <a:p>
          <a:endParaRPr lang="en-IE"/>
        </a:p>
      </dgm:t>
    </dgm:pt>
    <dgm:pt modelId="{935934F8-6EF4-44E7-AFF3-9FAA0E82EDE5}" type="sibTrans" cxnId="{597E8E14-AA13-4E74-91B8-9CBC91F3E088}">
      <dgm:prSet/>
      <dgm:spPr/>
      <dgm:t>
        <a:bodyPr/>
        <a:lstStyle/>
        <a:p>
          <a:endParaRPr lang="en-IE"/>
        </a:p>
      </dgm:t>
    </dgm:pt>
    <dgm:pt modelId="{13B9A53A-648C-4F1A-9262-A45A542B3688}">
      <dgm:prSet phldrT="[Text]" custT="1"/>
      <dgm:spPr/>
      <dgm:t>
        <a:bodyPr/>
        <a:lstStyle/>
        <a:p>
          <a:r>
            <a:rPr lang="en-IE" sz="4400" dirty="0" smtClean="0"/>
            <a:t>€</a:t>
          </a:r>
        </a:p>
      </dgm:t>
    </dgm:pt>
    <dgm:pt modelId="{266929C6-C349-4675-85B9-9781319BA0E6}" type="parTrans" cxnId="{08C7D14D-87CB-4840-B12E-C2E906C9F2B0}">
      <dgm:prSet/>
      <dgm:spPr/>
      <dgm:t>
        <a:bodyPr/>
        <a:lstStyle/>
        <a:p>
          <a:endParaRPr lang="en-IE"/>
        </a:p>
      </dgm:t>
    </dgm:pt>
    <dgm:pt modelId="{E10A7678-BE4E-4B7B-923C-F377296D1048}" type="sibTrans" cxnId="{08C7D14D-87CB-4840-B12E-C2E906C9F2B0}">
      <dgm:prSet/>
      <dgm:spPr/>
      <dgm:t>
        <a:bodyPr/>
        <a:lstStyle/>
        <a:p>
          <a:endParaRPr lang="en-IE"/>
        </a:p>
      </dgm:t>
    </dgm:pt>
    <dgm:pt modelId="{0AC801C4-4BD9-4723-857F-9BDD29239AB2}" type="pres">
      <dgm:prSet presAssocID="{5FE72E75-04FD-4F74-A9B5-52F8BC1F5754}" presName="linearFlow" presStyleCnt="0">
        <dgm:presLayoutVars>
          <dgm:resizeHandles val="exact"/>
        </dgm:presLayoutVars>
      </dgm:prSet>
      <dgm:spPr/>
    </dgm:pt>
    <dgm:pt modelId="{7A3680E6-4B30-499A-976D-9A8489C948D1}" type="pres">
      <dgm:prSet presAssocID="{5C7F8506-5FF2-4DF8-89FD-2E64772A0082}" presName="node" presStyleLbl="node1" presStyleIdx="0" presStyleCnt="5">
        <dgm:presLayoutVars>
          <dgm:bulletEnabled val="1"/>
        </dgm:presLayoutVars>
      </dgm:prSet>
      <dgm:spPr/>
      <dgm:t>
        <a:bodyPr/>
        <a:lstStyle/>
        <a:p>
          <a:endParaRPr lang="en-IE"/>
        </a:p>
      </dgm:t>
    </dgm:pt>
    <dgm:pt modelId="{99C25DC3-24DA-433D-B44D-D84E6A289998}" type="pres">
      <dgm:prSet presAssocID="{D27FE103-8D8A-4E75-8504-B423DF85DD5D}" presName="sibTrans" presStyleLbl="sibTrans2D1" presStyleIdx="0" presStyleCnt="4"/>
      <dgm:spPr/>
      <dgm:t>
        <a:bodyPr/>
        <a:lstStyle/>
        <a:p>
          <a:endParaRPr lang="en-IE"/>
        </a:p>
      </dgm:t>
    </dgm:pt>
    <dgm:pt modelId="{2A434840-61A2-4A87-A15A-8792157DCBF6}" type="pres">
      <dgm:prSet presAssocID="{D27FE103-8D8A-4E75-8504-B423DF85DD5D}" presName="connectorText" presStyleLbl="sibTrans2D1" presStyleIdx="0" presStyleCnt="4"/>
      <dgm:spPr/>
      <dgm:t>
        <a:bodyPr/>
        <a:lstStyle/>
        <a:p>
          <a:endParaRPr lang="en-IE"/>
        </a:p>
      </dgm:t>
    </dgm:pt>
    <dgm:pt modelId="{E2BCE999-EF70-4ADB-8A3B-FA8FF009554A}" type="pres">
      <dgm:prSet presAssocID="{6B1EF654-3D15-442F-8551-D152B7C8E271}" presName="node" presStyleLbl="node1" presStyleIdx="1" presStyleCnt="5">
        <dgm:presLayoutVars>
          <dgm:bulletEnabled val="1"/>
        </dgm:presLayoutVars>
      </dgm:prSet>
      <dgm:spPr/>
      <dgm:t>
        <a:bodyPr/>
        <a:lstStyle/>
        <a:p>
          <a:endParaRPr lang="en-IE"/>
        </a:p>
      </dgm:t>
    </dgm:pt>
    <dgm:pt modelId="{C865B270-D211-4504-907B-BBE3B48A90CC}" type="pres">
      <dgm:prSet presAssocID="{8546F859-4094-4911-8754-3EEB395146F5}" presName="sibTrans" presStyleLbl="sibTrans2D1" presStyleIdx="1" presStyleCnt="4"/>
      <dgm:spPr/>
      <dgm:t>
        <a:bodyPr/>
        <a:lstStyle/>
        <a:p>
          <a:endParaRPr lang="en-IE"/>
        </a:p>
      </dgm:t>
    </dgm:pt>
    <dgm:pt modelId="{3FB5EC9F-EFE3-45D4-AD3F-DCFE5F6FCB04}" type="pres">
      <dgm:prSet presAssocID="{8546F859-4094-4911-8754-3EEB395146F5}" presName="connectorText" presStyleLbl="sibTrans2D1" presStyleIdx="1" presStyleCnt="4"/>
      <dgm:spPr/>
      <dgm:t>
        <a:bodyPr/>
        <a:lstStyle/>
        <a:p>
          <a:endParaRPr lang="en-IE"/>
        </a:p>
      </dgm:t>
    </dgm:pt>
    <dgm:pt modelId="{5E4F2C41-85D3-446F-98A4-D0739B00513C}" type="pres">
      <dgm:prSet presAssocID="{1CA2A7E0-9675-463C-9298-0788E7FA48DD}" presName="node" presStyleLbl="node1" presStyleIdx="2" presStyleCnt="5">
        <dgm:presLayoutVars>
          <dgm:bulletEnabled val="1"/>
        </dgm:presLayoutVars>
      </dgm:prSet>
      <dgm:spPr/>
      <dgm:t>
        <a:bodyPr/>
        <a:lstStyle/>
        <a:p>
          <a:endParaRPr lang="en-IE"/>
        </a:p>
      </dgm:t>
    </dgm:pt>
    <dgm:pt modelId="{3D865251-B40B-49C9-94B9-5CAE71502D77}" type="pres">
      <dgm:prSet presAssocID="{C66C2CE0-674E-4AAC-A6F9-4F24D30527A9}" presName="sibTrans" presStyleLbl="sibTrans2D1" presStyleIdx="2" presStyleCnt="4"/>
      <dgm:spPr/>
      <dgm:t>
        <a:bodyPr/>
        <a:lstStyle/>
        <a:p>
          <a:endParaRPr lang="en-IE"/>
        </a:p>
      </dgm:t>
    </dgm:pt>
    <dgm:pt modelId="{6B9524CB-1B34-4541-8BCF-366601AED59F}" type="pres">
      <dgm:prSet presAssocID="{C66C2CE0-674E-4AAC-A6F9-4F24D30527A9}" presName="connectorText" presStyleLbl="sibTrans2D1" presStyleIdx="2" presStyleCnt="4"/>
      <dgm:spPr/>
      <dgm:t>
        <a:bodyPr/>
        <a:lstStyle/>
        <a:p>
          <a:endParaRPr lang="en-IE"/>
        </a:p>
      </dgm:t>
    </dgm:pt>
    <dgm:pt modelId="{542D2097-187D-497D-B67A-D18D8521DDF6}" type="pres">
      <dgm:prSet presAssocID="{118C89D0-A72B-452C-9E2D-F51323134EA4}" presName="node" presStyleLbl="node1" presStyleIdx="3" presStyleCnt="5">
        <dgm:presLayoutVars>
          <dgm:bulletEnabled val="1"/>
        </dgm:presLayoutVars>
      </dgm:prSet>
      <dgm:spPr/>
      <dgm:t>
        <a:bodyPr/>
        <a:lstStyle/>
        <a:p>
          <a:endParaRPr lang="en-IE"/>
        </a:p>
      </dgm:t>
    </dgm:pt>
    <dgm:pt modelId="{AEBA0FEB-FD0D-452C-91A1-D14406854300}" type="pres">
      <dgm:prSet presAssocID="{935934F8-6EF4-44E7-AFF3-9FAA0E82EDE5}" presName="sibTrans" presStyleLbl="sibTrans2D1" presStyleIdx="3" presStyleCnt="4"/>
      <dgm:spPr/>
      <dgm:t>
        <a:bodyPr/>
        <a:lstStyle/>
        <a:p>
          <a:endParaRPr lang="en-IE"/>
        </a:p>
      </dgm:t>
    </dgm:pt>
    <dgm:pt modelId="{D3E59134-1548-402E-B48A-D25A6FA15617}" type="pres">
      <dgm:prSet presAssocID="{935934F8-6EF4-44E7-AFF3-9FAA0E82EDE5}" presName="connectorText" presStyleLbl="sibTrans2D1" presStyleIdx="3" presStyleCnt="4"/>
      <dgm:spPr/>
      <dgm:t>
        <a:bodyPr/>
        <a:lstStyle/>
        <a:p>
          <a:endParaRPr lang="en-IE"/>
        </a:p>
      </dgm:t>
    </dgm:pt>
    <dgm:pt modelId="{FA242A97-BAFC-48F2-9060-92AAD69FA1CC}" type="pres">
      <dgm:prSet presAssocID="{13B9A53A-648C-4F1A-9262-A45A542B3688}" presName="node" presStyleLbl="node1" presStyleIdx="4" presStyleCnt="5" custScaleX="201573">
        <dgm:presLayoutVars>
          <dgm:bulletEnabled val="1"/>
        </dgm:presLayoutVars>
      </dgm:prSet>
      <dgm:spPr/>
      <dgm:t>
        <a:bodyPr/>
        <a:lstStyle/>
        <a:p>
          <a:endParaRPr lang="en-IE"/>
        </a:p>
      </dgm:t>
    </dgm:pt>
  </dgm:ptLst>
  <dgm:cxnLst>
    <dgm:cxn modelId="{597E8E14-AA13-4E74-91B8-9CBC91F3E088}" srcId="{5FE72E75-04FD-4F74-A9B5-52F8BC1F5754}" destId="{118C89D0-A72B-452C-9E2D-F51323134EA4}" srcOrd="3" destOrd="0" parTransId="{2D45E9BB-8D12-4F4F-AE50-152D665A56EA}" sibTransId="{935934F8-6EF4-44E7-AFF3-9FAA0E82EDE5}"/>
    <dgm:cxn modelId="{5697D905-8484-4BA8-8CED-877DC673C9C1}" type="presOf" srcId="{13B9A53A-648C-4F1A-9262-A45A542B3688}" destId="{FA242A97-BAFC-48F2-9060-92AAD69FA1CC}" srcOrd="0" destOrd="0" presId="urn:microsoft.com/office/officeart/2005/8/layout/process2"/>
    <dgm:cxn modelId="{53232785-83AD-4C09-8B79-6CEA4D4EF102}" type="presOf" srcId="{5C7F8506-5FF2-4DF8-89FD-2E64772A0082}" destId="{7A3680E6-4B30-499A-976D-9A8489C948D1}" srcOrd="0" destOrd="0" presId="urn:microsoft.com/office/officeart/2005/8/layout/process2"/>
    <dgm:cxn modelId="{EF1BD0F6-E490-4105-BB74-76104946A567}" srcId="{5FE72E75-04FD-4F74-A9B5-52F8BC1F5754}" destId="{5C7F8506-5FF2-4DF8-89FD-2E64772A0082}" srcOrd="0" destOrd="0" parTransId="{41D4BA35-19E1-455A-9B64-3B6B9D73D7C4}" sibTransId="{D27FE103-8D8A-4E75-8504-B423DF85DD5D}"/>
    <dgm:cxn modelId="{08C7D14D-87CB-4840-B12E-C2E906C9F2B0}" srcId="{5FE72E75-04FD-4F74-A9B5-52F8BC1F5754}" destId="{13B9A53A-648C-4F1A-9262-A45A542B3688}" srcOrd="4" destOrd="0" parTransId="{266929C6-C349-4675-85B9-9781319BA0E6}" sibTransId="{E10A7678-BE4E-4B7B-923C-F377296D1048}"/>
    <dgm:cxn modelId="{89F1A654-50DA-4083-851E-0F69A95BC8E9}" srcId="{5FE72E75-04FD-4F74-A9B5-52F8BC1F5754}" destId="{1CA2A7E0-9675-463C-9298-0788E7FA48DD}" srcOrd="2" destOrd="0" parTransId="{FC603605-A934-41C9-8A5A-5C29C4FBCAA2}" sibTransId="{C66C2CE0-674E-4AAC-A6F9-4F24D30527A9}"/>
    <dgm:cxn modelId="{024D55E8-05CD-40AA-B281-40993785A7B5}" type="presOf" srcId="{D27FE103-8D8A-4E75-8504-B423DF85DD5D}" destId="{2A434840-61A2-4A87-A15A-8792157DCBF6}" srcOrd="1" destOrd="0" presId="urn:microsoft.com/office/officeart/2005/8/layout/process2"/>
    <dgm:cxn modelId="{13104774-C0BD-437D-A497-CB4961FC002B}" type="presOf" srcId="{D27FE103-8D8A-4E75-8504-B423DF85DD5D}" destId="{99C25DC3-24DA-433D-B44D-D84E6A289998}" srcOrd="0" destOrd="0" presId="urn:microsoft.com/office/officeart/2005/8/layout/process2"/>
    <dgm:cxn modelId="{3B957073-5B0D-4FE7-8B5A-FE75ECA5D56C}" type="presOf" srcId="{5FE72E75-04FD-4F74-A9B5-52F8BC1F5754}" destId="{0AC801C4-4BD9-4723-857F-9BDD29239AB2}" srcOrd="0" destOrd="0" presId="urn:microsoft.com/office/officeart/2005/8/layout/process2"/>
    <dgm:cxn modelId="{F782D9E9-F1E9-471E-B124-F5DA6F93AC20}" type="presOf" srcId="{935934F8-6EF4-44E7-AFF3-9FAA0E82EDE5}" destId="{AEBA0FEB-FD0D-452C-91A1-D14406854300}" srcOrd="0" destOrd="0" presId="urn:microsoft.com/office/officeart/2005/8/layout/process2"/>
    <dgm:cxn modelId="{5939DB54-BA27-4438-B6A2-8A960D439576}" type="presOf" srcId="{118C89D0-A72B-452C-9E2D-F51323134EA4}" destId="{542D2097-187D-497D-B67A-D18D8521DDF6}" srcOrd="0" destOrd="0" presId="urn:microsoft.com/office/officeart/2005/8/layout/process2"/>
    <dgm:cxn modelId="{537B08A8-9406-45AD-BE51-92D32E0E9830}" type="presOf" srcId="{935934F8-6EF4-44E7-AFF3-9FAA0E82EDE5}" destId="{D3E59134-1548-402E-B48A-D25A6FA15617}" srcOrd="1" destOrd="0" presId="urn:microsoft.com/office/officeart/2005/8/layout/process2"/>
    <dgm:cxn modelId="{48F84890-7D3B-4480-859F-96EF31A744EF}" srcId="{5FE72E75-04FD-4F74-A9B5-52F8BC1F5754}" destId="{6B1EF654-3D15-442F-8551-D152B7C8E271}" srcOrd="1" destOrd="0" parTransId="{307D4893-BA1C-414C-A413-4FD09648C8F2}" sibTransId="{8546F859-4094-4911-8754-3EEB395146F5}"/>
    <dgm:cxn modelId="{A2994C30-457E-451A-8A73-34D16E7091A7}" type="presOf" srcId="{6B1EF654-3D15-442F-8551-D152B7C8E271}" destId="{E2BCE999-EF70-4ADB-8A3B-FA8FF009554A}" srcOrd="0" destOrd="0" presId="urn:microsoft.com/office/officeart/2005/8/layout/process2"/>
    <dgm:cxn modelId="{B8FD6356-FDED-4B9D-9121-5DB3A7962D5D}" type="presOf" srcId="{C66C2CE0-674E-4AAC-A6F9-4F24D30527A9}" destId="{6B9524CB-1B34-4541-8BCF-366601AED59F}" srcOrd="1" destOrd="0" presId="urn:microsoft.com/office/officeart/2005/8/layout/process2"/>
    <dgm:cxn modelId="{9A1B70E2-B135-4D65-A673-81EDB6922387}" type="presOf" srcId="{C66C2CE0-674E-4AAC-A6F9-4F24D30527A9}" destId="{3D865251-B40B-49C9-94B9-5CAE71502D77}" srcOrd="0" destOrd="0" presId="urn:microsoft.com/office/officeart/2005/8/layout/process2"/>
    <dgm:cxn modelId="{FFF22B50-E505-4FFE-8595-C4736C8DB97F}" type="presOf" srcId="{1CA2A7E0-9675-463C-9298-0788E7FA48DD}" destId="{5E4F2C41-85D3-446F-98A4-D0739B00513C}" srcOrd="0" destOrd="0" presId="urn:microsoft.com/office/officeart/2005/8/layout/process2"/>
    <dgm:cxn modelId="{9BF74252-DD84-4F7A-A719-104530247C9F}" type="presOf" srcId="{8546F859-4094-4911-8754-3EEB395146F5}" destId="{C865B270-D211-4504-907B-BBE3B48A90CC}" srcOrd="0" destOrd="0" presId="urn:microsoft.com/office/officeart/2005/8/layout/process2"/>
    <dgm:cxn modelId="{51471797-0A56-4A52-922E-64D1D5F83D6D}" type="presOf" srcId="{8546F859-4094-4911-8754-3EEB395146F5}" destId="{3FB5EC9F-EFE3-45D4-AD3F-DCFE5F6FCB04}" srcOrd="1" destOrd="0" presId="urn:microsoft.com/office/officeart/2005/8/layout/process2"/>
    <dgm:cxn modelId="{B4113A19-F386-495D-8C96-80049148B0B5}" type="presParOf" srcId="{0AC801C4-4BD9-4723-857F-9BDD29239AB2}" destId="{7A3680E6-4B30-499A-976D-9A8489C948D1}" srcOrd="0" destOrd="0" presId="urn:microsoft.com/office/officeart/2005/8/layout/process2"/>
    <dgm:cxn modelId="{775EB260-2DDF-41BD-8004-9E13BC05DEEE}" type="presParOf" srcId="{0AC801C4-4BD9-4723-857F-9BDD29239AB2}" destId="{99C25DC3-24DA-433D-B44D-D84E6A289998}" srcOrd="1" destOrd="0" presId="urn:microsoft.com/office/officeart/2005/8/layout/process2"/>
    <dgm:cxn modelId="{5D6875F0-3666-4C9C-8A49-0A2353D82664}" type="presParOf" srcId="{99C25DC3-24DA-433D-B44D-D84E6A289998}" destId="{2A434840-61A2-4A87-A15A-8792157DCBF6}" srcOrd="0" destOrd="0" presId="urn:microsoft.com/office/officeart/2005/8/layout/process2"/>
    <dgm:cxn modelId="{9CBE230B-ECA7-4816-ABE9-D87817752759}" type="presParOf" srcId="{0AC801C4-4BD9-4723-857F-9BDD29239AB2}" destId="{E2BCE999-EF70-4ADB-8A3B-FA8FF009554A}" srcOrd="2" destOrd="0" presId="urn:microsoft.com/office/officeart/2005/8/layout/process2"/>
    <dgm:cxn modelId="{977C7250-46B9-4ED4-8F16-E7132EB73E36}" type="presParOf" srcId="{0AC801C4-4BD9-4723-857F-9BDD29239AB2}" destId="{C865B270-D211-4504-907B-BBE3B48A90CC}" srcOrd="3" destOrd="0" presId="urn:microsoft.com/office/officeart/2005/8/layout/process2"/>
    <dgm:cxn modelId="{7FBB2575-5166-47F2-99D3-58D829CDD650}" type="presParOf" srcId="{C865B270-D211-4504-907B-BBE3B48A90CC}" destId="{3FB5EC9F-EFE3-45D4-AD3F-DCFE5F6FCB04}" srcOrd="0" destOrd="0" presId="urn:microsoft.com/office/officeart/2005/8/layout/process2"/>
    <dgm:cxn modelId="{D5D1A075-0D01-4253-A529-C13CCBD1E663}" type="presParOf" srcId="{0AC801C4-4BD9-4723-857F-9BDD29239AB2}" destId="{5E4F2C41-85D3-446F-98A4-D0739B00513C}" srcOrd="4" destOrd="0" presId="urn:microsoft.com/office/officeart/2005/8/layout/process2"/>
    <dgm:cxn modelId="{08EBA3BF-8F22-43A7-A509-6B02ED6EBCA0}" type="presParOf" srcId="{0AC801C4-4BD9-4723-857F-9BDD29239AB2}" destId="{3D865251-B40B-49C9-94B9-5CAE71502D77}" srcOrd="5" destOrd="0" presId="urn:microsoft.com/office/officeart/2005/8/layout/process2"/>
    <dgm:cxn modelId="{9461E619-6204-40EC-A783-8EBD1263B2BF}" type="presParOf" srcId="{3D865251-B40B-49C9-94B9-5CAE71502D77}" destId="{6B9524CB-1B34-4541-8BCF-366601AED59F}" srcOrd="0" destOrd="0" presId="urn:microsoft.com/office/officeart/2005/8/layout/process2"/>
    <dgm:cxn modelId="{3109CD55-32A8-4661-948A-7A518195A6D0}" type="presParOf" srcId="{0AC801C4-4BD9-4723-857F-9BDD29239AB2}" destId="{542D2097-187D-497D-B67A-D18D8521DDF6}" srcOrd="6" destOrd="0" presId="urn:microsoft.com/office/officeart/2005/8/layout/process2"/>
    <dgm:cxn modelId="{D70B3756-3EEC-47BD-9F37-64AC12E15804}" type="presParOf" srcId="{0AC801C4-4BD9-4723-857F-9BDD29239AB2}" destId="{AEBA0FEB-FD0D-452C-91A1-D14406854300}" srcOrd="7" destOrd="0" presId="urn:microsoft.com/office/officeart/2005/8/layout/process2"/>
    <dgm:cxn modelId="{077C61C9-ACA9-423A-B687-D8E60ADDEF29}" type="presParOf" srcId="{AEBA0FEB-FD0D-452C-91A1-D14406854300}" destId="{D3E59134-1548-402E-B48A-D25A6FA15617}" srcOrd="0" destOrd="0" presId="urn:microsoft.com/office/officeart/2005/8/layout/process2"/>
    <dgm:cxn modelId="{BF7C70D6-8D8F-4772-8192-44C2FA426B4F}" type="presParOf" srcId="{0AC801C4-4BD9-4723-857F-9BDD29239AB2}" destId="{FA242A97-BAFC-48F2-9060-92AAD69FA1CC}" srcOrd="8"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3680E6-4B30-499A-976D-9A8489C948D1}">
      <dsp:nvSpPr>
        <dsp:cNvPr id="0" name=""/>
        <dsp:cNvSpPr/>
      </dsp:nvSpPr>
      <dsp:spPr>
        <a:xfrm>
          <a:off x="2964421" y="3207"/>
          <a:ext cx="2300757" cy="750024"/>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0" tIns="228600" rIns="228600" bIns="228600" numCol="1" spcCol="1270" anchor="ctr" anchorCtr="0">
          <a:noAutofit/>
        </a:bodyPr>
        <a:lstStyle/>
        <a:p>
          <a:pPr lvl="0" algn="ctr" defTabSz="2667000">
            <a:lnSpc>
              <a:spcPct val="90000"/>
            </a:lnSpc>
            <a:spcBef>
              <a:spcPct val="0"/>
            </a:spcBef>
            <a:spcAft>
              <a:spcPct val="35000"/>
            </a:spcAft>
          </a:pPr>
          <a:r>
            <a:rPr lang="en-IE" sz="6000" kern="1200" dirty="0" smtClean="0"/>
            <a:t>€</a:t>
          </a:r>
          <a:endParaRPr lang="en-IE" sz="6000" kern="1200" dirty="0"/>
        </a:p>
      </dsp:txBody>
      <dsp:txXfrm>
        <a:off x="2986388" y="25174"/>
        <a:ext cx="2256823" cy="706090"/>
      </dsp:txXfrm>
    </dsp:sp>
    <dsp:sp modelId="{99C25DC3-24DA-433D-B44D-D84E6A289998}">
      <dsp:nvSpPr>
        <dsp:cNvPr id="0" name=""/>
        <dsp:cNvSpPr/>
      </dsp:nvSpPr>
      <dsp:spPr>
        <a:xfrm rot="5400000">
          <a:off x="3974170" y="771982"/>
          <a:ext cx="281259" cy="337510"/>
        </a:xfrm>
        <a:prstGeom prst="rightArrow">
          <a:avLst>
            <a:gd name="adj1" fmla="val 60000"/>
            <a:gd name="adj2" fmla="val 50000"/>
          </a:avLst>
        </a:prstGeom>
        <a:gradFill rotWithShape="0">
          <a:gsLst>
            <a:gs pos="0">
              <a:schemeClr val="accent1">
                <a:tint val="60000"/>
                <a:hueOff val="0"/>
                <a:satOff val="0"/>
                <a:lumOff val="0"/>
                <a:alphaOff val="0"/>
                <a:shade val="15000"/>
                <a:satMod val="180000"/>
              </a:schemeClr>
            </a:gs>
            <a:gs pos="50000">
              <a:schemeClr val="accent1">
                <a:tint val="60000"/>
                <a:hueOff val="0"/>
                <a:satOff val="0"/>
                <a:lumOff val="0"/>
                <a:alphaOff val="0"/>
                <a:shade val="45000"/>
                <a:satMod val="170000"/>
              </a:schemeClr>
            </a:gs>
            <a:gs pos="70000">
              <a:schemeClr val="accent1">
                <a:tint val="60000"/>
                <a:hueOff val="0"/>
                <a:satOff val="0"/>
                <a:lumOff val="0"/>
                <a:alphaOff val="0"/>
                <a:tint val="99000"/>
                <a:shade val="65000"/>
                <a:satMod val="155000"/>
              </a:schemeClr>
            </a:gs>
            <a:gs pos="100000">
              <a:schemeClr val="accent1">
                <a:tint val="60000"/>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IE" sz="1400" kern="1200"/>
        </a:p>
      </dsp:txBody>
      <dsp:txXfrm rot="-5400000">
        <a:off x="4013547" y="800107"/>
        <a:ext cx="202506" cy="196881"/>
      </dsp:txXfrm>
    </dsp:sp>
    <dsp:sp modelId="{E2BCE999-EF70-4ADB-8A3B-FA8FF009554A}">
      <dsp:nvSpPr>
        <dsp:cNvPr id="0" name=""/>
        <dsp:cNvSpPr/>
      </dsp:nvSpPr>
      <dsp:spPr>
        <a:xfrm>
          <a:off x="2964421" y="1128243"/>
          <a:ext cx="2300757" cy="750024"/>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IE" sz="1800" kern="1200" dirty="0" smtClean="0"/>
            <a:t>Materials and Wages</a:t>
          </a:r>
          <a:endParaRPr lang="en-IE" sz="1800" kern="1200" dirty="0"/>
        </a:p>
      </dsp:txBody>
      <dsp:txXfrm>
        <a:off x="2986388" y="1150210"/>
        <a:ext cx="2256823" cy="706090"/>
      </dsp:txXfrm>
    </dsp:sp>
    <dsp:sp modelId="{C865B270-D211-4504-907B-BBE3B48A90CC}">
      <dsp:nvSpPr>
        <dsp:cNvPr id="0" name=""/>
        <dsp:cNvSpPr/>
      </dsp:nvSpPr>
      <dsp:spPr>
        <a:xfrm rot="5400000">
          <a:off x="3974170" y="1897018"/>
          <a:ext cx="281259" cy="337510"/>
        </a:xfrm>
        <a:prstGeom prst="rightArrow">
          <a:avLst>
            <a:gd name="adj1" fmla="val 60000"/>
            <a:gd name="adj2" fmla="val 50000"/>
          </a:avLst>
        </a:prstGeom>
        <a:gradFill rotWithShape="0">
          <a:gsLst>
            <a:gs pos="0">
              <a:schemeClr val="accent1">
                <a:tint val="60000"/>
                <a:hueOff val="0"/>
                <a:satOff val="0"/>
                <a:lumOff val="0"/>
                <a:alphaOff val="0"/>
                <a:shade val="15000"/>
                <a:satMod val="180000"/>
              </a:schemeClr>
            </a:gs>
            <a:gs pos="50000">
              <a:schemeClr val="accent1">
                <a:tint val="60000"/>
                <a:hueOff val="0"/>
                <a:satOff val="0"/>
                <a:lumOff val="0"/>
                <a:alphaOff val="0"/>
                <a:shade val="45000"/>
                <a:satMod val="170000"/>
              </a:schemeClr>
            </a:gs>
            <a:gs pos="70000">
              <a:schemeClr val="accent1">
                <a:tint val="60000"/>
                <a:hueOff val="0"/>
                <a:satOff val="0"/>
                <a:lumOff val="0"/>
                <a:alphaOff val="0"/>
                <a:tint val="99000"/>
                <a:shade val="65000"/>
                <a:satMod val="155000"/>
              </a:schemeClr>
            </a:gs>
            <a:gs pos="100000">
              <a:schemeClr val="accent1">
                <a:tint val="60000"/>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IE" sz="1400" kern="1200"/>
        </a:p>
      </dsp:txBody>
      <dsp:txXfrm rot="-5400000">
        <a:off x="4013547" y="1925143"/>
        <a:ext cx="202506" cy="196881"/>
      </dsp:txXfrm>
    </dsp:sp>
    <dsp:sp modelId="{5E4F2C41-85D3-446F-98A4-D0739B00513C}">
      <dsp:nvSpPr>
        <dsp:cNvPr id="0" name=""/>
        <dsp:cNvSpPr/>
      </dsp:nvSpPr>
      <dsp:spPr>
        <a:xfrm>
          <a:off x="2964421" y="2253279"/>
          <a:ext cx="2300757" cy="750024"/>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IE" sz="1800" kern="1200" dirty="0" smtClean="0"/>
            <a:t>Production of goods and services</a:t>
          </a:r>
          <a:endParaRPr lang="en-IE" sz="1800" kern="1200" dirty="0"/>
        </a:p>
      </dsp:txBody>
      <dsp:txXfrm>
        <a:off x="2986388" y="2275246"/>
        <a:ext cx="2256823" cy="706090"/>
      </dsp:txXfrm>
    </dsp:sp>
    <dsp:sp modelId="{3D865251-B40B-49C9-94B9-5CAE71502D77}">
      <dsp:nvSpPr>
        <dsp:cNvPr id="0" name=""/>
        <dsp:cNvSpPr/>
      </dsp:nvSpPr>
      <dsp:spPr>
        <a:xfrm rot="5400000">
          <a:off x="3974170" y="3022054"/>
          <a:ext cx="281259" cy="337510"/>
        </a:xfrm>
        <a:prstGeom prst="rightArrow">
          <a:avLst>
            <a:gd name="adj1" fmla="val 60000"/>
            <a:gd name="adj2" fmla="val 50000"/>
          </a:avLst>
        </a:prstGeom>
        <a:gradFill rotWithShape="0">
          <a:gsLst>
            <a:gs pos="0">
              <a:schemeClr val="accent1">
                <a:tint val="60000"/>
                <a:hueOff val="0"/>
                <a:satOff val="0"/>
                <a:lumOff val="0"/>
                <a:alphaOff val="0"/>
                <a:shade val="15000"/>
                <a:satMod val="180000"/>
              </a:schemeClr>
            </a:gs>
            <a:gs pos="50000">
              <a:schemeClr val="accent1">
                <a:tint val="60000"/>
                <a:hueOff val="0"/>
                <a:satOff val="0"/>
                <a:lumOff val="0"/>
                <a:alphaOff val="0"/>
                <a:shade val="45000"/>
                <a:satMod val="170000"/>
              </a:schemeClr>
            </a:gs>
            <a:gs pos="70000">
              <a:schemeClr val="accent1">
                <a:tint val="60000"/>
                <a:hueOff val="0"/>
                <a:satOff val="0"/>
                <a:lumOff val="0"/>
                <a:alphaOff val="0"/>
                <a:tint val="99000"/>
                <a:shade val="65000"/>
                <a:satMod val="155000"/>
              </a:schemeClr>
            </a:gs>
            <a:gs pos="100000">
              <a:schemeClr val="accent1">
                <a:tint val="60000"/>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IE" sz="1400" kern="1200"/>
        </a:p>
      </dsp:txBody>
      <dsp:txXfrm rot="-5400000">
        <a:off x="4013547" y="3050179"/>
        <a:ext cx="202506" cy="196881"/>
      </dsp:txXfrm>
    </dsp:sp>
    <dsp:sp modelId="{542D2097-187D-497D-B67A-D18D8521DDF6}">
      <dsp:nvSpPr>
        <dsp:cNvPr id="0" name=""/>
        <dsp:cNvSpPr/>
      </dsp:nvSpPr>
      <dsp:spPr>
        <a:xfrm>
          <a:off x="2964421" y="3378316"/>
          <a:ext cx="2300757" cy="750024"/>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IE" sz="1800" kern="1200" dirty="0" smtClean="0"/>
            <a:t>Sale of goods and services</a:t>
          </a:r>
        </a:p>
      </dsp:txBody>
      <dsp:txXfrm>
        <a:off x="2986388" y="3400283"/>
        <a:ext cx="2256823" cy="706090"/>
      </dsp:txXfrm>
    </dsp:sp>
    <dsp:sp modelId="{AEBA0FEB-FD0D-452C-91A1-D14406854300}">
      <dsp:nvSpPr>
        <dsp:cNvPr id="0" name=""/>
        <dsp:cNvSpPr/>
      </dsp:nvSpPr>
      <dsp:spPr>
        <a:xfrm rot="5400000">
          <a:off x="3974170" y="4147090"/>
          <a:ext cx="281259" cy="337510"/>
        </a:xfrm>
        <a:prstGeom prst="rightArrow">
          <a:avLst>
            <a:gd name="adj1" fmla="val 60000"/>
            <a:gd name="adj2" fmla="val 50000"/>
          </a:avLst>
        </a:prstGeom>
        <a:gradFill rotWithShape="0">
          <a:gsLst>
            <a:gs pos="0">
              <a:schemeClr val="accent1">
                <a:tint val="60000"/>
                <a:hueOff val="0"/>
                <a:satOff val="0"/>
                <a:lumOff val="0"/>
                <a:alphaOff val="0"/>
                <a:shade val="15000"/>
                <a:satMod val="180000"/>
              </a:schemeClr>
            </a:gs>
            <a:gs pos="50000">
              <a:schemeClr val="accent1">
                <a:tint val="60000"/>
                <a:hueOff val="0"/>
                <a:satOff val="0"/>
                <a:lumOff val="0"/>
                <a:alphaOff val="0"/>
                <a:shade val="45000"/>
                <a:satMod val="170000"/>
              </a:schemeClr>
            </a:gs>
            <a:gs pos="70000">
              <a:schemeClr val="accent1">
                <a:tint val="60000"/>
                <a:hueOff val="0"/>
                <a:satOff val="0"/>
                <a:lumOff val="0"/>
                <a:alphaOff val="0"/>
                <a:tint val="99000"/>
                <a:shade val="65000"/>
                <a:satMod val="155000"/>
              </a:schemeClr>
            </a:gs>
            <a:gs pos="100000">
              <a:schemeClr val="accent1">
                <a:tint val="60000"/>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IE" sz="1400" kern="1200"/>
        </a:p>
      </dsp:txBody>
      <dsp:txXfrm rot="-5400000">
        <a:off x="4013547" y="4175215"/>
        <a:ext cx="202506" cy="196881"/>
      </dsp:txXfrm>
    </dsp:sp>
    <dsp:sp modelId="{FA242A97-BAFC-48F2-9060-92AAD69FA1CC}">
      <dsp:nvSpPr>
        <dsp:cNvPr id="0" name=""/>
        <dsp:cNvSpPr/>
      </dsp:nvSpPr>
      <dsp:spPr>
        <a:xfrm>
          <a:off x="1795947" y="4503352"/>
          <a:ext cx="4637705" cy="750024"/>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IE" sz="4400" kern="1200" dirty="0" smtClean="0"/>
            <a:t>€</a:t>
          </a:r>
        </a:p>
      </dsp:txBody>
      <dsp:txXfrm>
        <a:off x="1817914" y="4525319"/>
        <a:ext cx="4593771" cy="706090"/>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3E64C39-AF98-4095-9410-4CE377A0A80B}" type="datetimeFigureOut">
              <a:rPr lang="en-IE" smtClean="0"/>
              <a:pPr/>
              <a:t>28/04/2019</a:t>
            </a:fld>
            <a:endParaRPr lang="en-IE"/>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E"/>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B0991DA-472E-4D59-BDFE-BB898464423E}" type="slidenum">
              <a:rPr lang="en-IE" smtClean="0"/>
              <a:pPr/>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3E64C39-AF98-4095-9410-4CE377A0A80B}" type="datetimeFigureOut">
              <a:rPr lang="en-IE" smtClean="0"/>
              <a:pPr/>
              <a:t>28/04/2019</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3B0991DA-472E-4D59-BDFE-BB898464423E}"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3E64C39-AF98-4095-9410-4CE377A0A80B}" type="datetimeFigureOut">
              <a:rPr lang="en-IE" smtClean="0"/>
              <a:pPr/>
              <a:t>28/04/2019</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3B0991DA-472E-4D59-BDFE-BB898464423E}"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3E64C39-AF98-4095-9410-4CE377A0A80B}" type="datetimeFigureOut">
              <a:rPr lang="en-IE" smtClean="0"/>
              <a:pPr/>
              <a:t>28/04/2019</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3B0991DA-472E-4D59-BDFE-BB898464423E}" type="slidenum">
              <a:rPr lang="en-IE" smtClean="0"/>
              <a:pPr/>
              <a:t>‹#›</a:t>
            </a:fld>
            <a:endParaRPr lang="en-IE"/>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3E64C39-AF98-4095-9410-4CE377A0A80B}" type="datetimeFigureOut">
              <a:rPr lang="en-IE" smtClean="0"/>
              <a:pPr/>
              <a:t>28/04/2019</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3B0991DA-472E-4D59-BDFE-BB898464423E}" type="slidenum">
              <a:rPr lang="en-IE" smtClean="0"/>
              <a:pPr/>
              <a:t>‹#›</a:t>
            </a:fld>
            <a:endParaRPr lang="en-IE"/>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3E64C39-AF98-4095-9410-4CE377A0A80B}" type="datetimeFigureOut">
              <a:rPr lang="en-IE" smtClean="0"/>
              <a:pPr/>
              <a:t>28/04/2019</a:t>
            </a:fld>
            <a:endParaRPr lang="en-IE"/>
          </a:p>
        </p:txBody>
      </p:sp>
      <p:sp>
        <p:nvSpPr>
          <p:cNvPr id="6" name="Footer Placeholder 5"/>
          <p:cNvSpPr>
            <a:spLocks noGrp="1"/>
          </p:cNvSpPr>
          <p:nvPr>
            <p:ph type="ftr" sz="quarter" idx="11"/>
          </p:nvPr>
        </p:nvSpPr>
        <p:spPr/>
        <p:txBody>
          <a:bodyPr/>
          <a:lstStyle>
            <a:extLst/>
          </a:lstStyle>
          <a:p>
            <a:endParaRPr lang="en-IE"/>
          </a:p>
        </p:txBody>
      </p:sp>
      <p:sp>
        <p:nvSpPr>
          <p:cNvPr id="7" name="Slide Number Placeholder 6"/>
          <p:cNvSpPr>
            <a:spLocks noGrp="1"/>
          </p:cNvSpPr>
          <p:nvPr>
            <p:ph type="sldNum" sz="quarter" idx="12"/>
          </p:nvPr>
        </p:nvSpPr>
        <p:spPr/>
        <p:txBody>
          <a:bodyPr/>
          <a:lstStyle>
            <a:extLst/>
          </a:lstStyle>
          <a:p>
            <a:fld id="{3B0991DA-472E-4D59-BDFE-BB898464423E}" type="slidenum">
              <a:rPr lang="en-IE" smtClean="0"/>
              <a:pPr/>
              <a:t>‹#›</a:t>
            </a:fld>
            <a:endParaRPr lang="en-IE"/>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3E64C39-AF98-4095-9410-4CE377A0A80B}" type="datetimeFigureOut">
              <a:rPr lang="en-IE" smtClean="0"/>
              <a:pPr/>
              <a:t>28/04/2019</a:t>
            </a:fld>
            <a:endParaRPr lang="en-IE"/>
          </a:p>
        </p:txBody>
      </p:sp>
      <p:sp>
        <p:nvSpPr>
          <p:cNvPr id="8" name="Footer Placeholder 7"/>
          <p:cNvSpPr>
            <a:spLocks noGrp="1"/>
          </p:cNvSpPr>
          <p:nvPr>
            <p:ph type="ftr" sz="quarter" idx="11"/>
          </p:nvPr>
        </p:nvSpPr>
        <p:spPr/>
        <p:txBody>
          <a:bodyPr/>
          <a:lstStyle>
            <a:extLst/>
          </a:lstStyle>
          <a:p>
            <a:endParaRPr lang="en-IE"/>
          </a:p>
        </p:txBody>
      </p:sp>
      <p:sp>
        <p:nvSpPr>
          <p:cNvPr id="9" name="Slide Number Placeholder 8"/>
          <p:cNvSpPr>
            <a:spLocks noGrp="1"/>
          </p:cNvSpPr>
          <p:nvPr>
            <p:ph type="sldNum" sz="quarter" idx="12"/>
          </p:nvPr>
        </p:nvSpPr>
        <p:spPr/>
        <p:txBody>
          <a:bodyPr/>
          <a:lstStyle>
            <a:extLst/>
          </a:lstStyle>
          <a:p>
            <a:fld id="{3B0991DA-472E-4D59-BDFE-BB898464423E}" type="slidenum">
              <a:rPr lang="en-IE" smtClean="0"/>
              <a:pPr/>
              <a:t>‹#›</a:t>
            </a:fld>
            <a:endParaRPr lang="en-IE"/>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3E64C39-AF98-4095-9410-4CE377A0A80B}" type="datetimeFigureOut">
              <a:rPr lang="en-IE" smtClean="0"/>
              <a:pPr/>
              <a:t>28/04/2019</a:t>
            </a:fld>
            <a:endParaRPr lang="en-IE"/>
          </a:p>
        </p:txBody>
      </p:sp>
      <p:sp>
        <p:nvSpPr>
          <p:cNvPr id="4" name="Footer Placeholder 3"/>
          <p:cNvSpPr>
            <a:spLocks noGrp="1"/>
          </p:cNvSpPr>
          <p:nvPr>
            <p:ph type="ftr" sz="quarter" idx="11"/>
          </p:nvPr>
        </p:nvSpPr>
        <p:spPr/>
        <p:txBody>
          <a:bodyPr/>
          <a:lstStyle>
            <a:extLst/>
          </a:lstStyle>
          <a:p>
            <a:endParaRPr lang="en-IE"/>
          </a:p>
        </p:txBody>
      </p:sp>
      <p:sp>
        <p:nvSpPr>
          <p:cNvPr id="5" name="Slide Number Placeholder 4"/>
          <p:cNvSpPr>
            <a:spLocks noGrp="1"/>
          </p:cNvSpPr>
          <p:nvPr>
            <p:ph type="sldNum" sz="quarter" idx="12"/>
          </p:nvPr>
        </p:nvSpPr>
        <p:spPr/>
        <p:txBody>
          <a:bodyPr/>
          <a:lstStyle>
            <a:extLst/>
          </a:lstStyle>
          <a:p>
            <a:fld id="{3B0991DA-472E-4D59-BDFE-BB898464423E}" type="slidenum">
              <a:rPr lang="en-IE" smtClean="0"/>
              <a:pPr/>
              <a:t>‹#›</a:t>
            </a:fld>
            <a:endParaRPr lang="en-IE"/>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3E64C39-AF98-4095-9410-4CE377A0A80B}" type="datetimeFigureOut">
              <a:rPr lang="en-IE" smtClean="0"/>
              <a:pPr/>
              <a:t>28/04/2019</a:t>
            </a:fld>
            <a:endParaRPr lang="en-IE"/>
          </a:p>
        </p:txBody>
      </p:sp>
      <p:sp>
        <p:nvSpPr>
          <p:cNvPr id="3" name="Footer Placeholder 2"/>
          <p:cNvSpPr>
            <a:spLocks noGrp="1"/>
          </p:cNvSpPr>
          <p:nvPr>
            <p:ph type="ftr" sz="quarter" idx="11"/>
          </p:nvPr>
        </p:nvSpPr>
        <p:spPr/>
        <p:txBody>
          <a:bodyPr/>
          <a:lstStyle>
            <a:extLst/>
          </a:lstStyle>
          <a:p>
            <a:endParaRPr lang="en-IE"/>
          </a:p>
        </p:txBody>
      </p:sp>
      <p:sp>
        <p:nvSpPr>
          <p:cNvPr id="4" name="Slide Number Placeholder 3"/>
          <p:cNvSpPr>
            <a:spLocks noGrp="1"/>
          </p:cNvSpPr>
          <p:nvPr>
            <p:ph type="sldNum" sz="quarter" idx="12"/>
          </p:nvPr>
        </p:nvSpPr>
        <p:spPr/>
        <p:txBody>
          <a:bodyPr/>
          <a:lstStyle>
            <a:extLst/>
          </a:lstStyle>
          <a:p>
            <a:fld id="{3B0991DA-472E-4D59-BDFE-BB898464423E}" type="slidenum">
              <a:rPr lang="en-IE" smtClean="0"/>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3E64C39-AF98-4095-9410-4CE377A0A80B}" type="datetimeFigureOut">
              <a:rPr lang="en-IE" smtClean="0"/>
              <a:pPr/>
              <a:t>28/04/2019</a:t>
            </a:fld>
            <a:endParaRPr lang="en-IE"/>
          </a:p>
        </p:txBody>
      </p:sp>
      <p:sp>
        <p:nvSpPr>
          <p:cNvPr id="6" name="Footer Placeholder 5"/>
          <p:cNvSpPr>
            <a:spLocks noGrp="1"/>
          </p:cNvSpPr>
          <p:nvPr>
            <p:ph type="ftr" sz="quarter" idx="11"/>
          </p:nvPr>
        </p:nvSpPr>
        <p:spPr/>
        <p:txBody>
          <a:bodyPr/>
          <a:lstStyle>
            <a:extLst/>
          </a:lstStyle>
          <a:p>
            <a:endParaRPr lang="en-IE"/>
          </a:p>
        </p:txBody>
      </p:sp>
      <p:sp>
        <p:nvSpPr>
          <p:cNvPr id="7" name="Slide Number Placeholder 6"/>
          <p:cNvSpPr>
            <a:spLocks noGrp="1"/>
          </p:cNvSpPr>
          <p:nvPr>
            <p:ph type="sldNum" sz="quarter" idx="12"/>
          </p:nvPr>
        </p:nvSpPr>
        <p:spPr/>
        <p:txBody>
          <a:bodyPr/>
          <a:lstStyle>
            <a:extLst/>
          </a:lstStyle>
          <a:p>
            <a:fld id="{3B0991DA-472E-4D59-BDFE-BB898464423E}" type="slidenum">
              <a:rPr lang="en-IE" smtClean="0"/>
              <a:pPr/>
              <a:t>‹#›</a:t>
            </a:fld>
            <a:endParaRPr lang="en-I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3E64C39-AF98-4095-9410-4CE377A0A80B}" type="datetimeFigureOut">
              <a:rPr lang="en-IE" smtClean="0"/>
              <a:pPr/>
              <a:t>28/04/2019</a:t>
            </a:fld>
            <a:endParaRPr lang="en-IE"/>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E"/>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B0991DA-472E-4D59-BDFE-BB898464423E}" type="slidenum">
              <a:rPr lang="en-IE" smtClean="0"/>
              <a:pPr/>
              <a:t>‹#›</a:t>
            </a:fld>
            <a:endParaRPr lang="en-IE"/>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3E64C39-AF98-4095-9410-4CE377A0A80B}" type="datetimeFigureOut">
              <a:rPr lang="en-IE" smtClean="0"/>
              <a:pPr/>
              <a:t>28/04/2019</a:t>
            </a:fld>
            <a:endParaRPr lang="en-IE"/>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E"/>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B0991DA-472E-4D59-BDFE-BB898464423E}" type="slidenum">
              <a:rPr lang="en-IE" smtClean="0"/>
              <a:pPr/>
              <a:t>‹#›</a:t>
            </a:fld>
            <a:endParaRPr lang="en-I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bc.co.uk/news/business-17434328"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gi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rishtimes.com/newspaper/finance/2011/1219/1224309258227.html" TargetMode="Externa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renault.ie/finance/?gclid=CODh94-J9a4CFVFc4QodgRhRH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IE" dirty="0" smtClean="0"/>
              <a:t>Unit 4 – Managing 2</a:t>
            </a:r>
            <a:endParaRPr lang="en-IE" dirty="0"/>
          </a:p>
        </p:txBody>
      </p:sp>
      <p:sp>
        <p:nvSpPr>
          <p:cNvPr id="3" name="Subtitle 2"/>
          <p:cNvSpPr>
            <a:spLocks noGrp="1"/>
          </p:cNvSpPr>
          <p:nvPr>
            <p:ph type="subTitle" idx="1"/>
          </p:nvPr>
        </p:nvSpPr>
        <p:spPr/>
        <p:txBody>
          <a:bodyPr/>
          <a:lstStyle/>
          <a:p>
            <a:pPr algn="ctr"/>
            <a:r>
              <a:rPr lang="en-IE" dirty="0" smtClean="0"/>
              <a:t>Household and Business Finance</a:t>
            </a:r>
            <a:endParaRPr lang="en-IE"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E" dirty="0" smtClean="0"/>
              <a:t>Term-Loan</a:t>
            </a:r>
          </a:p>
          <a:p>
            <a:pPr lvl="1"/>
            <a:r>
              <a:rPr lang="en-IE" dirty="0" smtClean="0"/>
              <a:t>This is a loan from the bank that is repaid in fixed instalments over an agreed period.</a:t>
            </a:r>
          </a:p>
          <a:p>
            <a:pPr lvl="1"/>
            <a:r>
              <a:rPr lang="en-IE" dirty="0" smtClean="0"/>
              <a:t>It is negotiated with the bank after completing a loan application form.</a:t>
            </a:r>
          </a:p>
          <a:p>
            <a:pPr lvl="1"/>
            <a:r>
              <a:rPr lang="en-IE" dirty="0" smtClean="0"/>
              <a:t>Banks may demand security (collateral) in the event of non-repayment.</a:t>
            </a:r>
            <a:endParaRPr lang="en-IE" dirty="0"/>
          </a:p>
        </p:txBody>
      </p:sp>
      <p:sp>
        <p:nvSpPr>
          <p:cNvPr id="3" name="Title 2"/>
          <p:cNvSpPr>
            <a:spLocks noGrp="1"/>
          </p:cNvSpPr>
          <p:nvPr>
            <p:ph type="title"/>
          </p:nvPr>
        </p:nvSpPr>
        <p:spPr/>
        <p:txBody>
          <a:bodyPr/>
          <a:lstStyle/>
          <a:p>
            <a:r>
              <a:rPr lang="en-IE" dirty="0" smtClean="0"/>
              <a:t>Medium-Term </a:t>
            </a:r>
            <a:r>
              <a:rPr lang="en-IE" dirty="0"/>
              <a:t>F</a:t>
            </a:r>
            <a:r>
              <a:rPr lang="en-IE" dirty="0" smtClean="0"/>
              <a:t>inance</a:t>
            </a:r>
            <a:endParaRPr lang="en-IE" dirty="0"/>
          </a:p>
        </p:txBody>
      </p:sp>
    </p:spTree>
    <p:extLst>
      <p:ext uri="{BB962C8B-B14F-4D97-AF65-F5344CB8AC3E}">
        <p14:creationId xmlns:p14="http://schemas.microsoft.com/office/powerpoint/2010/main" val="22047795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Long</a:t>
            </a:r>
            <a:r>
              <a:rPr lang="en-IE" dirty="0" smtClean="0"/>
              <a:t>-Term </a:t>
            </a:r>
            <a:r>
              <a:rPr lang="en-IE" dirty="0"/>
              <a:t>L</a:t>
            </a:r>
            <a:r>
              <a:rPr lang="en-IE" dirty="0" smtClean="0"/>
              <a:t>oans</a:t>
            </a:r>
            <a:endParaRPr lang="en-IE" dirty="0" smtClean="0"/>
          </a:p>
          <a:p>
            <a:pPr lvl="1"/>
            <a:r>
              <a:rPr lang="en-IE" dirty="0" smtClean="0"/>
              <a:t>Long term loans for a household are called a mortgage. </a:t>
            </a:r>
          </a:p>
          <a:p>
            <a:pPr lvl="1"/>
            <a:r>
              <a:rPr lang="en-IE" dirty="0" smtClean="0"/>
              <a:t>A debenture, is a loan to a company, usually for expansion.</a:t>
            </a:r>
          </a:p>
          <a:p>
            <a:pPr lvl="1"/>
            <a:r>
              <a:rPr lang="en-IE" dirty="0" smtClean="0"/>
              <a:t>Security will usually be the title deeds to the firm.</a:t>
            </a:r>
          </a:p>
          <a:p>
            <a:r>
              <a:rPr lang="en-IE" dirty="0" smtClean="0"/>
              <a:t>Share </a:t>
            </a:r>
            <a:r>
              <a:rPr lang="en-IE" dirty="0" smtClean="0"/>
              <a:t>Capital/Equity</a:t>
            </a:r>
            <a:endParaRPr lang="en-IE" dirty="0" smtClean="0"/>
          </a:p>
          <a:p>
            <a:pPr lvl="1"/>
            <a:r>
              <a:rPr lang="en-IE" dirty="0" smtClean="0"/>
              <a:t>This is provided by the shareholders (owners) who buy shares in the company.</a:t>
            </a:r>
          </a:p>
          <a:p>
            <a:pPr lvl="1"/>
            <a:r>
              <a:rPr lang="en-IE" dirty="0" smtClean="0"/>
              <a:t>Shareholders receive a share of the profit in the form of a dividend if the company makes money.</a:t>
            </a:r>
            <a:endParaRPr lang="en-IE" dirty="0"/>
          </a:p>
        </p:txBody>
      </p:sp>
      <p:sp>
        <p:nvSpPr>
          <p:cNvPr id="3" name="Title 2"/>
          <p:cNvSpPr>
            <a:spLocks noGrp="1"/>
          </p:cNvSpPr>
          <p:nvPr>
            <p:ph type="title"/>
          </p:nvPr>
        </p:nvSpPr>
        <p:spPr/>
        <p:txBody>
          <a:bodyPr/>
          <a:lstStyle/>
          <a:p>
            <a:r>
              <a:rPr lang="en-IE" dirty="0" smtClean="0"/>
              <a:t>Long-term Finance</a:t>
            </a:r>
            <a:endParaRPr lang="en-IE" dirty="0"/>
          </a:p>
        </p:txBody>
      </p:sp>
    </p:spTree>
    <p:extLst>
      <p:ext uri="{BB962C8B-B14F-4D97-AF65-F5344CB8AC3E}">
        <p14:creationId xmlns:p14="http://schemas.microsoft.com/office/powerpoint/2010/main" val="25565368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500"/>
                                        <p:tgtEl>
                                          <p:spTgt spid="2">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500"/>
                                        <p:tgtEl>
                                          <p:spTgt spid="2">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
                                            <p:txEl>
                                              <p:pRg st="5" end="5"/>
                                            </p:txEl>
                                          </p:spTgt>
                                        </p:tgtEl>
                                        <p:attrNameLst>
                                          <p:attrName>style.visibility</p:attrName>
                                        </p:attrNameLst>
                                      </p:cBhvr>
                                      <p:to>
                                        <p:strVal val="visible"/>
                                      </p:to>
                                    </p:set>
                                    <p:animEffect transition="in" filter="fade">
                                      <p:cBhvr>
                                        <p:cTn id="24" dur="500"/>
                                        <p:tgtEl>
                                          <p:spTgt spid="2">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E" dirty="0" smtClean="0"/>
              <a:t>Retained </a:t>
            </a:r>
            <a:r>
              <a:rPr lang="en-IE" dirty="0" smtClean="0"/>
              <a:t>Earnings</a:t>
            </a:r>
            <a:endParaRPr lang="en-IE" dirty="0" smtClean="0"/>
          </a:p>
          <a:p>
            <a:pPr lvl="1"/>
            <a:r>
              <a:rPr lang="en-IE" dirty="0" smtClean="0"/>
              <a:t>This is profit not paid out in dividends but re-invested back into the business.</a:t>
            </a:r>
          </a:p>
          <a:p>
            <a:pPr lvl="1"/>
            <a:r>
              <a:rPr lang="en-IE" dirty="0" smtClean="0"/>
              <a:t>It is a free source of finance and no security is required.</a:t>
            </a:r>
          </a:p>
          <a:p>
            <a:pPr lvl="1"/>
            <a:r>
              <a:rPr lang="en-IE" dirty="0" smtClean="0"/>
              <a:t>If it is continuously used, shareholders may become dissatisfied with the lack of </a:t>
            </a:r>
            <a:r>
              <a:rPr lang="en-IE" dirty="0" smtClean="0">
                <a:hlinkClick r:id="rId2"/>
              </a:rPr>
              <a:t>dividends</a:t>
            </a:r>
            <a:r>
              <a:rPr lang="en-IE" dirty="0" smtClean="0"/>
              <a:t>.</a:t>
            </a:r>
          </a:p>
        </p:txBody>
      </p:sp>
      <p:sp>
        <p:nvSpPr>
          <p:cNvPr id="3" name="Title 2"/>
          <p:cNvSpPr>
            <a:spLocks noGrp="1"/>
          </p:cNvSpPr>
          <p:nvPr>
            <p:ph type="title"/>
          </p:nvPr>
        </p:nvSpPr>
        <p:spPr/>
        <p:txBody>
          <a:bodyPr/>
          <a:lstStyle/>
          <a:p>
            <a:r>
              <a:rPr lang="en-IE" dirty="0"/>
              <a:t>Long-term Finance</a:t>
            </a:r>
          </a:p>
        </p:txBody>
      </p:sp>
    </p:spTree>
    <p:extLst>
      <p:ext uri="{BB962C8B-B14F-4D97-AF65-F5344CB8AC3E}">
        <p14:creationId xmlns:p14="http://schemas.microsoft.com/office/powerpoint/2010/main" val="14277364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752601"/>
            <a:ext cx="8892480" cy="1829761"/>
          </a:xfrm>
        </p:spPr>
        <p:txBody>
          <a:bodyPr>
            <a:normAutofit fontScale="90000"/>
          </a:bodyPr>
          <a:lstStyle/>
          <a:p>
            <a:pPr algn="ctr"/>
            <a:r>
              <a:rPr lang="en-US" dirty="0" smtClean="0"/>
              <a:t>Factors to Consider when Choosing a Source of Finance</a:t>
            </a:r>
            <a:endParaRPr lang="en-US" dirty="0"/>
          </a:p>
        </p:txBody>
      </p:sp>
    </p:spTree>
    <p:extLst>
      <p:ext uri="{BB962C8B-B14F-4D97-AF65-F5344CB8AC3E}">
        <p14:creationId xmlns:p14="http://schemas.microsoft.com/office/powerpoint/2010/main" val="164684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481328"/>
            <a:ext cx="8568952" cy="5116024"/>
          </a:xfrm>
        </p:spPr>
        <p:txBody>
          <a:bodyPr>
            <a:noAutofit/>
          </a:bodyPr>
          <a:lstStyle/>
          <a:p>
            <a:pPr>
              <a:lnSpc>
                <a:spcPct val="90000"/>
              </a:lnSpc>
            </a:pPr>
            <a:r>
              <a:rPr lang="en-US" sz="2200" b="1" dirty="0" smtClean="0">
                <a:solidFill>
                  <a:srgbClr val="FF0000"/>
                </a:solidFill>
              </a:rPr>
              <a:t>Purpose</a:t>
            </a:r>
          </a:p>
          <a:p>
            <a:pPr marL="109728" indent="0">
              <a:lnSpc>
                <a:spcPct val="90000"/>
              </a:lnSpc>
              <a:buNone/>
            </a:pPr>
            <a:r>
              <a:rPr lang="en-US" sz="2200" dirty="0" smtClean="0"/>
              <a:t>It’s important to match the source with the need e.g. a new house should be funded with a mortgage </a:t>
            </a:r>
            <a:r>
              <a:rPr lang="en-US" sz="2200" u="sng" dirty="0" smtClean="0"/>
              <a:t>not</a:t>
            </a:r>
            <a:r>
              <a:rPr lang="en-US" sz="2200" dirty="0" smtClean="0"/>
              <a:t> with hire purchase</a:t>
            </a:r>
          </a:p>
          <a:p>
            <a:pPr>
              <a:lnSpc>
                <a:spcPct val="90000"/>
              </a:lnSpc>
            </a:pPr>
            <a:r>
              <a:rPr lang="en-US" sz="2200" b="1" dirty="0" smtClean="0">
                <a:solidFill>
                  <a:srgbClr val="FF0000"/>
                </a:solidFill>
              </a:rPr>
              <a:t>Cost</a:t>
            </a:r>
          </a:p>
          <a:p>
            <a:pPr marL="109728" indent="0">
              <a:lnSpc>
                <a:spcPct val="90000"/>
              </a:lnSpc>
              <a:buNone/>
            </a:pPr>
            <a:r>
              <a:rPr lang="en-US" sz="2200" dirty="0" smtClean="0"/>
              <a:t>Will the finance chosen incur interest? It’s important to compare the cost of credit (APR) available from different financial institutions. </a:t>
            </a:r>
          </a:p>
          <a:p>
            <a:pPr>
              <a:lnSpc>
                <a:spcPct val="90000"/>
              </a:lnSpc>
            </a:pPr>
            <a:r>
              <a:rPr lang="en-US" sz="2200" b="1" dirty="0" smtClean="0">
                <a:solidFill>
                  <a:srgbClr val="FF0000"/>
                </a:solidFill>
              </a:rPr>
              <a:t>Security</a:t>
            </a:r>
          </a:p>
          <a:p>
            <a:pPr marL="109728" indent="0">
              <a:lnSpc>
                <a:spcPct val="90000"/>
              </a:lnSpc>
              <a:buNone/>
            </a:pPr>
            <a:r>
              <a:rPr lang="en-US" sz="2200" dirty="0" smtClean="0"/>
              <a:t>Is security required, for example, collateral? Usually this is the deeds of a property. </a:t>
            </a:r>
          </a:p>
          <a:p>
            <a:pPr>
              <a:lnSpc>
                <a:spcPct val="90000"/>
              </a:lnSpc>
            </a:pPr>
            <a:r>
              <a:rPr lang="en-US" sz="2200" b="1" dirty="0" smtClean="0">
                <a:solidFill>
                  <a:srgbClr val="FF0000"/>
                </a:solidFill>
              </a:rPr>
              <a:t>Control</a:t>
            </a:r>
          </a:p>
          <a:p>
            <a:pPr marL="109728" indent="0">
              <a:lnSpc>
                <a:spcPct val="90000"/>
              </a:lnSpc>
              <a:buNone/>
            </a:pPr>
            <a:r>
              <a:rPr lang="en-US" sz="2200" dirty="0" smtClean="0"/>
              <a:t>Will control be affected? Issue of shares will dilute control and existing shareholders may have less power to make decisions. </a:t>
            </a:r>
            <a:endParaRPr lang="en-US" sz="2200" dirty="0"/>
          </a:p>
        </p:txBody>
      </p:sp>
      <p:sp>
        <p:nvSpPr>
          <p:cNvPr id="3" name="Title 2"/>
          <p:cNvSpPr>
            <a:spLocks noGrp="1"/>
          </p:cNvSpPr>
          <p:nvPr>
            <p:ph type="title"/>
          </p:nvPr>
        </p:nvSpPr>
        <p:spPr/>
        <p:txBody>
          <a:bodyPr>
            <a:normAutofit fontScale="90000"/>
          </a:bodyPr>
          <a:lstStyle/>
          <a:p>
            <a:pPr algn="ctr"/>
            <a:r>
              <a:rPr lang="en-US" dirty="0" smtClean="0"/>
              <a:t>Factors to Consider when Choosing a Source of Finance</a:t>
            </a:r>
            <a:endParaRPr lang="en-US" dirty="0"/>
          </a:p>
        </p:txBody>
      </p:sp>
    </p:spTree>
    <p:extLst>
      <p:ext uri="{BB962C8B-B14F-4D97-AF65-F5344CB8AC3E}">
        <p14:creationId xmlns:p14="http://schemas.microsoft.com/office/powerpoint/2010/main" val="3759106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Cash Flow Forecasts</a:t>
            </a:r>
            <a:endParaRPr lang="en-US" dirty="0"/>
          </a:p>
        </p:txBody>
      </p:sp>
    </p:spTree>
    <p:extLst>
      <p:ext uri="{BB962C8B-B14F-4D97-AF65-F5344CB8AC3E}">
        <p14:creationId xmlns:p14="http://schemas.microsoft.com/office/powerpoint/2010/main" val="6766595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IE" dirty="0"/>
          </a:p>
        </p:txBody>
      </p:sp>
      <p:sp>
        <p:nvSpPr>
          <p:cNvPr id="3" name="Title 2"/>
          <p:cNvSpPr>
            <a:spLocks noGrp="1"/>
          </p:cNvSpPr>
          <p:nvPr>
            <p:ph type="title"/>
          </p:nvPr>
        </p:nvSpPr>
        <p:spPr/>
        <p:txBody>
          <a:bodyPr/>
          <a:lstStyle/>
          <a:p>
            <a:pPr algn="ctr"/>
            <a:r>
              <a:rPr lang="en-IE" dirty="0" smtClean="0"/>
              <a:t>What is Cash Flow?</a:t>
            </a:r>
            <a:endParaRPr lang="en-IE" dirty="0"/>
          </a:p>
        </p:txBody>
      </p:sp>
      <p:pic>
        <p:nvPicPr>
          <p:cNvPr id="1026" name="Picture 2" descr="http://www.bized.co.uk/sites/bized/files/images/cashflow_negative.gif"/>
          <p:cNvPicPr>
            <a:picLocks noChangeAspect="1" noChangeArrowheads="1"/>
          </p:cNvPicPr>
          <p:nvPr/>
        </p:nvPicPr>
        <p:blipFill>
          <a:blip r:embed="rId2" cstate="print"/>
          <a:srcRect/>
          <a:stretch>
            <a:fillRect/>
          </a:stretch>
        </p:blipFill>
        <p:spPr bwMode="auto">
          <a:xfrm>
            <a:off x="1691680" y="1104312"/>
            <a:ext cx="6715717" cy="5753688"/>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en-IE" dirty="0" smtClean="0"/>
              <a:t>	Cash flow refers to the flow of money into and out of a business or household over a specified period of time.</a:t>
            </a:r>
          </a:p>
          <a:p>
            <a:pPr>
              <a:buNone/>
            </a:pPr>
            <a:endParaRPr lang="en-IE" dirty="0" smtClean="0"/>
          </a:p>
          <a:p>
            <a:r>
              <a:rPr lang="en-IE" dirty="0" smtClean="0"/>
              <a:t>Cash flows into a business through:</a:t>
            </a:r>
          </a:p>
          <a:p>
            <a:pPr lvl="1"/>
            <a:r>
              <a:rPr lang="en-IE" dirty="0" smtClean="0"/>
              <a:t>Sales, debtors, grants, borrowing, investments</a:t>
            </a:r>
            <a:r>
              <a:rPr lang="en-IE" dirty="0" smtClean="0"/>
              <a:t>.</a:t>
            </a:r>
          </a:p>
          <a:p>
            <a:pPr lvl="1"/>
            <a:endParaRPr lang="en-IE" dirty="0" smtClean="0"/>
          </a:p>
          <a:p>
            <a:r>
              <a:rPr lang="en-IE" dirty="0" smtClean="0"/>
              <a:t>Cash flows out of a business through;</a:t>
            </a:r>
          </a:p>
          <a:p>
            <a:pPr lvl="1"/>
            <a:r>
              <a:rPr lang="en-IE" dirty="0" smtClean="0"/>
              <a:t>Purchases, wages, advertising, machinery, creditors, taxes, dividends, interest on loans.</a:t>
            </a:r>
          </a:p>
          <a:p>
            <a:pPr lvl="1"/>
            <a:endParaRPr lang="en-IE" dirty="0" smtClean="0"/>
          </a:p>
          <a:p>
            <a:pPr lvl="1"/>
            <a:r>
              <a:rPr lang="en-IE" dirty="0" smtClean="0">
                <a:hlinkClick r:id="rId2"/>
              </a:rPr>
              <a:t>http://www.irishtimes.com/newspaper/finance/2011/1219/1224309258227.html</a:t>
            </a:r>
            <a:endParaRPr lang="en-IE" dirty="0"/>
          </a:p>
        </p:txBody>
      </p:sp>
      <p:sp>
        <p:nvSpPr>
          <p:cNvPr id="3" name="Title 2"/>
          <p:cNvSpPr>
            <a:spLocks noGrp="1"/>
          </p:cNvSpPr>
          <p:nvPr>
            <p:ph type="title"/>
          </p:nvPr>
        </p:nvSpPr>
        <p:spPr/>
        <p:txBody>
          <a:bodyPr/>
          <a:lstStyle/>
          <a:p>
            <a:pPr algn="ctr"/>
            <a:r>
              <a:rPr lang="en-IE" dirty="0" smtClean="0"/>
              <a:t>Cash Flow Forecast</a:t>
            </a:r>
            <a:endParaRPr lang="en-IE"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500"/>
                                        <p:tgtEl>
                                          <p:spTgt spid="2">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animEffect transition="in" filter="fade">
                                      <p:cBhvr>
                                        <p:cTn id="20" dur="500"/>
                                        <p:tgtEl>
                                          <p:spTgt spid="2">
                                            <p:txEl>
                                              <p:pRg st="5" end="5"/>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Effect transition="in" filter="fade">
                                      <p:cBhvr>
                                        <p:cTn id="23" dur="500"/>
                                        <p:tgtEl>
                                          <p:spTgt spid="2">
                                            <p:txEl>
                                              <p:pRg st="6" end="6"/>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
                                            <p:txEl>
                                              <p:pRg st="8" end="8"/>
                                            </p:txEl>
                                          </p:spTgt>
                                        </p:tgtEl>
                                        <p:attrNameLst>
                                          <p:attrName>style.visibility</p:attrName>
                                        </p:attrNameLst>
                                      </p:cBhvr>
                                      <p:to>
                                        <p:strVal val="visible"/>
                                      </p:to>
                                    </p:set>
                                    <p:animEffect transition="in" filter="fade">
                                      <p:cBhvr>
                                        <p:cTn id="26"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196752"/>
          <a:ext cx="8229600"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pPr algn="ctr"/>
            <a:r>
              <a:rPr lang="en-IE" dirty="0" smtClean="0"/>
              <a:t>Cash Flow Cycle</a:t>
            </a:r>
            <a:endParaRPr lang="en-IE" dirty="0"/>
          </a:p>
        </p:txBody>
      </p:sp>
      <p:sp>
        <p:nvSpPr>
          <p:cNvPr id="6" name="Bent Arrow 5"/>
          <p:cNvSpPr/>
          <p:nvPr/>
        </p:nvSpPr>
        <p:spPr>
          <a:xfrm>
            <a:off x="2771800" y="1412776"/>
            <a:ext cx="576064" cy="4176464"/>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8" name="Bent Arrow 7"/>
          <p:cNvSpPr/>
          <p:nvPr/>
        </p:nvSpPr>
        <p:spPr>
          <a:xfrm flipH="1">
            <a:off x="5796136" y="1412776"/>
            <a:ext cx="576064" cy="4176464"/>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IE"/>
          </a:p>
        </p:txBody>
      </p:sp>
      <p:sp>
        <p:nvSpPr>
          <p:cNvPr id="3" name="Title 2"/>
          <p:cNvSpPr>
            <a:spLocks noGrp="1"/>
          </p:cNvSpPr>
          <p:nvPr>
            <p:ph type="title"/>
          </p:nvPr>
        </p:nvSpPr>
        <p:spPr>
          <a:xfrm>
            <a:off x="457200" y="0"/>
            <a:ext cx="8229600" cy="836712"/>
          </a:xfrm>
        </p:spPr>
        <p:txBody>
          <a:bodyPr/>
          <a:lstStyle/>
          <a:p>
            <a:pPr algn="ctr"/>
            <a:r>
              <a:rPr lang="en-IE" dirty="0" smtClean="0"/>
              <a:t>2009 Higher Level Paper</a:t>
            </a:r>
            <a:endParaRPr lang="en-IE"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692696"/>
            <a:ext cx="8712968" cy="6064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512636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772816"/>
            <a:ext cx="8229600" cy="4525963"/>
          </a:xfrm>
        </p:spPr>
        <p:txBody>
          <a:bodyPr>
            <a:normAutofit lnSpcReduction="10000"/>
          </a:bodyPr>
          <a:lstStyle/>
          <a:p>
            <a:pPr>
              <a:lnSpc>
                <a:spcPct val="150000"/>
              </a:lnSpc>
            </a:pPr>
            <a:r>
              <a:rPr lang="en-IE" dirty="0" smtClean="0"/>
              <a:t>Sources of income for a household and a </a:t>
            </a:r>
            <a:r>
              <a:rPr lang="en-IE" dirty="0" smtClean="0"/>
              <a:t>business</a:t>
            </a:r>
          </a:p>
          <a:p>
            <a:pPr>
              <a:lnSpc>
                <a:spcPct val="150000"/>
              </a:lnSpc>
            </a:pPr>
            <a:r>
              <a:rPr lang="en-IE" dirty="0"/>
              <a:t>Sources of f</a:t>
            </a:r>
            <a:r>
              <a:rPr lang="en-IE" dirty="0" smtClean="0"/>
              <a:t>inance</a:t>
            </a:r>
          </a:p>
          <a:p>
            <a:pPr>
              <a:lnSpc>
                <a:spcPct val="150000"/>
              </a:lnSpc>
            </a:pPr>
            <a:r>
              <a:rPr lang="en-IE" dirty="0" smtClean="0"/>
              <a:t>Factors to consider when choosing a suitable source of finance</a:t>
            </a:r>
            <a:endParaRPr lang="en-IE" dirty="0" smtClean="0"/>
          </a:p>
          <a:p>
            <a:pPr>
              <a:lnSpc>
                <a:spcPct val="150000"/>
              </a:lnSpc>
            </a:pPr>
            <a:r>
              <a:rPr lang="en-IE" dirty="0" smtClean="0"/>
              <a:t>Cash Flow Forecast for a </a:t>
            </a:r>
            <a:r>
              <a:rPr lang="en-IE" dirty="0" smtClean="0"/>
              <a:t>business </a:t>
            </a:r>
            <a:r>
              <a:rPr lang="en-IE" dirty="0" smtClean="0"/>
              <a:t>and </a:t>
            </a:r>
            <a:r>
              <a:rPr lang="en-IE" dirty="0"/>
              <a:t>h</a:t>
            </a:r>
            <a:r>
              <a:rPr lang="en-IE" dirty="0" smtClean="0"/>
              <a:t>ousehold</a:t>
            </a:r>
            <a:endParaRPr lang="en-IE" dirty="0" smtClean="0"/>
          </a:p>
        </p:txBody>
      </p:sp>
      <p:sp>
        <p:nvSpPr>
          <p:cNvPr id="2" name="Title 1"/>
          <p:cNvSpPr>
            <a:spLocks noGrp="1"/>
          </p:cNvSpPr>
          <p:nvPr>
            <p:ph type="title"/>
          </p:nvPr>
        </p:nvSpPr>
        <p:spPr/>
        <p:txBody>
          <a:bodyPr>
            <a:normAutofit/>
          </a:bodyPr>
          <a:lstStyle/>
          <a:p>
            <a:pPr algn="ctr"/>
            <a:r>
              <a:rPr lang="en-IE" dirty="0" smtClean="0"/>
              <a:t>Learning Outcomes</a:t>
            </a:r>
            <a:endParaRPr lang="en-IE"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To </a:t>
            </a:r>
            <a:r>
              <a:rPr lang="en-US" dirty="0" smtClean="0">
                <a:solidFill>
                  <a:srgbClr val="FF0000"/>
                </a:solidFill>
              </a:rPr>
              <a:t>project</a:t>
            </a:r>
            <a:r>
              <a:rPr lang="en-US" dirty="0" smtClean="0"/>
              <a:t> the timing and sources of cash inflows and outflows.</a:t>
            </a:r>
          </a:p>
          <a:p>
            <a:r>
              <a:rPr lang="en-US" dirty="0" smtClean="0"/>
              <a:t>To highlight </a:t>
            </a:r>
            <a:r>
              <a:rPr lang="en-US" dirty="0" smtClean="0">
                <a:solidFill>
                  <a:srgbClr val="FF0000"/>
                </a:solidFill>
              </a:rPr>
              <a:t>cash shortages </a:t>
            </a:r>
            <a:r>
              <a:rPr lang="en-US" dirty="0" smtClean="0"/>
              <a:t>so you can plan to overcome them</a:t>
            </a:r>
          </a:p>
          <a:p>
            <a:r>
              <a:rPr lang="en-US" dirty="0" smtClean="0"/>
              <a:t>To highlight when a </a:t>
            </a:r>
            <a:r>
              <a:rPr lang="en-US" dirty="0" smtClean="0">
                <a:solidFill>
                  <a:srgbClr val="FF0000"/>
                </a:solidFill>
              </a:rPr>
              <a:t>bank overdraft </a:t>
            </a:r>
            <a:r>
              <a:rPr lang="en-US" dirty="0" smtClean="0"/>
              <a:t>may be needed</a:t>
            </a:r>
          </a:p>
          <a:p>
            <a:r>
              <a:rPr lang="en-US" dirty="0" smtClean="0"/>
              <a:t>Useful as a means of </a:t>
            </a:r>
            <a:r>
              <a:rPr lang="en-US" dirty="0" smtClean="0">
                <a:solidFill>
                  <a:srgbClr val="FF0000"/>
                </a:solidFill>
              </a:rPr>
              <a:t>financial control </a:t>
            </a:r>
          </a:p>
          <a:p>
            <a:r>
              <a:rPr lang="en-US" dirty="0" smtClean="0">
                <a:solidFill>
                  <a:srgbClr val="FF0000"/>
                </a:solidFill>
              </a:rPr>
              <a:t>Evidence to bank manager </a:t>
            </a:r>
            <a:r>
              <a:rPr lang="en-US" dirty="0" smtClean="0"/>
              <a:t>when applying for loan</a:t>
            </a:r>
          </a:p>
          <a:p>
            <a:r>
              <a:rPr lang="en-US" dirty="0" smtClean="0"/>
              <a:t>To highlight </a:t>
            </a:r>
            <a:r>
              <a:rPr lang="en-US" dirty="0" smtClean="0">
                <a:solidFill>
                  <a:srgbClr val="FF0000"/>
                </a:solidFill>
              </a:rPr>
              <a:t>cash surpluses</a:t>
            </a:r>
            <a:r>
              <a:rPr lang="en-US" dirty="0" smtClean="0"/>
              <a:t>, which could be invested. </a:t>
            </a:r>
            <a:endParaRPr lang="en-US" dirty="0"/>
          </a:p>
        </p:txBody>
      </p:sp>
      <p:sp>
        <p:nvSpPr>
          <p:cNvPr id="3" name="Title 2"/>
          <p:cNvSpPr>
            <a:spLocks noGrp="1"/>
          </p:cNvSpPr>
          <p:nvPr>
            <p:ph type="title"/>
          </p:nvPr>
        </p:nvSpPr>
        <p:spPr/>
        <p:txBody>
          <a:bodyPr>
            <a:normAutofit fontScale="90000"/>
          </a:bodyPr>
          <a:lstStyle/>
          <a:p>
            <a:r>
              <a:rPr lang="en-US" dirty="0" smtClean="0"/>
              <a:t>Benefits of Preparing Cash Flow Forecast</a:t>
            </a:r>
            <a:endParaRPr lang="en-US" dirty="0"/>
          </a:p>
        </p:txBody>
      </p:sp>
    </p:spTree>
    <p:extLst>
      <p:ext uri="{BB962C8B-B14F-4D97-AF65-F5344CB8AC3E}">
        <p14:creationId xmlns:p14="http://schemas.microsoft.com/office/powerpoint/2010/main" val="22291870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481328"/>
            <a:ext cx="8856984" cy="4525963"/>
          </a:xfrm>
        </p:spPr>
        <p:txBody>
          <a:bodyPr>
            <a:normAutofit lnSpcReduction="10000"/>
          </a:bodyPr>
          <a:lstStyle/>
          <a:p>
            <a:r>
              <a:rPr lang="en-US" dirty="0" smtClean="0"/>
              <a:t>When answering this question, you must first highlight the months where the business is experiencing difficulty and then offer solutions as to how to overcome. Look closely at the inflows and outflows.</a:t>
            </a:r>
          </a:p>
          <a:p>
            <a:endParaRPr lang="en-US" dirty="0"/>
          </a:p>
          <a:p>
            <a:r>
              <a:rPr lang="en-US" dirty="0" smtClean="0"/>
              <a:t>E.g. Problem months – Oct/Nov/Dec all have negative closing cash but main problem is Oct, as there was a large outflow of €12,000 for equipment. This is negatively impacting the net cash position of the following months. </a:t>
            </a:r>
          </a:p>
          <a:p>
            <a:pPr marL="109728" indent="0">
              <a:buNone/>
            </a:pPr>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How you can improve financial position</a:t>
            </a:r>
            <a:endParaRPr lang="en-US" dirty="0"/>
          </a:p>
        </p:txBody>
      </p:sp>
    </p:spTree>
    <p:extLst>
      <p:ext uri="{BB962C8B-B14F-4D97-AF65-F5344CB8AC3E}">
        <p14:creationId xmlns:p14="http://schemas.microsoft.com/office/powerpoint/2010/main" val="36640879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686800" cy="5116024"/>
          </a:xfrm>
        </p:spPr>
        <p:txBody>
          <a:bodyPr>
            <a:normAutofit fontScale="55000" lnSpcReduction="20000"/>
          </a:bodyPr>
          <a:lstStyle/>
          <a:p>
            <a:pPr marL="109728" indent="0">
              <a:buNone/>
            </a:pPr>
            <a:r>
              <a:rPr lang="en-US" sz="3200" b="1" dirty="0" smtClean="0">
                <a:solidFill>
                  <a:srgbClr val="FF0000"/>
                </a:solidFill>
              </a:rPr>
              <a:t>Equipment </a:t>
            </a:r>
            <a:endParaRPr lang="en-US" sz="3200" b="1" dirty="0">
              <a:solidFill>
                <a:srgbClr val="FF0000"/>
              </a:solidFill>
            </a:endParaRPr>
          </a:p>
          <a:p>
            <a:r>
              <a:rPr lang="en-US" sz="3200" dirty="0"/>
              <a:t>Delay the purchase of the equipment until they are in a stronger financial position</a:t>
            </a:r>
          </a:p>
          <a:p>
            <a:r>
              <a:rPr lang="en-US" sz="3200" dirty="0"/>
              <a:t>Consider an alternative source of finance, such as HP or a medium-term loan, to purchase the equipment. This would mean the payments would be spread out over a number of months or a loan would free up cash</a:t>
            </a:r>
            <a:r>
              <a:rPr lang="en-US" sz="3200" dirty="0" smtClean="0"/>
              <a:t>.</a:t>
            </a:r>
          </a:p>
          <a:p>
            <a:pPr marL="109728" indent="0">
              <a:buNone/>
            </a:pPr>
            <a:r>
              <a:rPr lang="en-US" sz="3200" b="1" dirty="0" smtClean="0">
                <a:solidFill>
                  <a:srgbClr val="FF0000"/>
                </a:solidFill>
              </a:rPr>
              <a:t>Overdraft facility </a:t>
            </a:r>
          </a:p>
          <a:p>
            <a:r>
              <a:rPr lang="en-US" sz="3200" b="1" dirty="0" smtClean="0"/>
              <a:t>Buttercup could arrange an overdraft to temporarily assist with cash flow. </a:t>
            </a:r>
          </a:p>
          <a:p>
            <a:pPr marL="109728" indent="0">
              <a:buNone/>
            </a:pPr>
            <a:r>
              <a:rPr lang="en-US" sz="3200" b="1" dirty="0" smtClean="0">
                <a:solidFill>
                  <a:srgbClr val="FF0000"/>
                </a:solidFill>
              </a:rPr>
              <a:t>Credit Control </a:t>
            </a:r>
          </a:p>
          <a:p>
            <a:r>
              <a:rPr lang="en-US" sz="3200" b="1" dirty="0" smtClean="0"/>
              <a:t>Cash sales appear to be decreasing while credit sales increase. Cash purchases are also increasing and this activity is negatively impacting on cash flow. Buttercup should review their credit policy and focus on increasing cash sales. </a:t>
            </a:r>
          </a:p>
          <a:p>
            <a:pPr marL="109728" indent="0">
              <a:buNone/>
            </a:pPr>
            <a:r>
              <a:rPr lang="en-US" sz="3200" dirty="0" smtClean="0">
                <a:solidFill>
                  <a:srgbClr val="FF0000"/>
                </a:solidFill>
              </a:rPr>
              <a:t>Wages</a:t>
            </a:r>
          </a:p>
          <a:p>
            <a:r>
              <a:rPr lang="en-US" sz="3200" b="1" dirty="0" smtClean="0"/>
              <a:t>Wages appear to be increasing while sales decrease. Buttercup should examine why this may be happening and ensure they are monitoring their overheads. </a:t>
            </a:r>
          </a:p>
          <a:p>
            <a:pPr marL="109728" indent="0">
              <a:buNone/>
            </a:pPr>
            <a:r>
              <a:rPr lang="en-US" sz="3200" b="1" dirty="0" smtClean="0"/>
              <a:t> </a:t>
            </a:r>
          </a:p>
          <a:p>
            <a:pPr marL="109728" indent="0">
              <a:buNone/>
            </a:pPr>
            <a:endParaRPr lang="en-US" b="1" dirty="0"/>
          </a:p>
          <a:p>
            <a:endParaRPr lang="en-US" b="1" dirty="0"/>
          </a:p>
        </p:txBody>
      </p:sp>
      <p:sp>
        <p:nvSpPr>
          <p:cNvPr id="3" name="Title 2"/>
          <p:cNvSpPr>
            <a:spLocks noGrp="1"/>
          </p:cNvSpPr>
          <p:nvPr>
            <p:ph type="title"/>
          </p:nvPr>
        </p:nvSpPr>
        <p:spPr/>
        <p:txBody>
          <a:bodyPr/>
          <a:lstStyle/>
          <a:p>
            <a:r>
              <a:rPr lang="en-US" dirty="0" smtClean="0"/>
              <a:t>Solutions</a:t>
            </a:r>
            <a:endParaRPr lang="en-US" dirty="0"/>
          </a:p>
        </p:txBody>
      </p:sp>
    </p:spTree>
    <p:extLst>
      <p:ext uri="{BB962C8B-B14F-4D97-AF65-F5344CB8AC3E}">
        <p14:creationId xmlns:p14="http://schemas.microsoft.com/office/powerpoint/2010/main" val="1907501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IE" dirty="0" smtClean="0"/>
              <a:t>	The following are the main sources of income for a household and a business:</a:t>
            </a:r>
          </a:p>
          <a:p>
            <a:pPr>
              <a:buNone/>
            </a:pPr>
            <a:endParaRPr lang="en-IE" dirty="0"/>
          </a:p>
        </p:txBody>
      </p:sp>
      <p:sp>
        <p:nvSpPr>
          <p:cNvPr id="3" name="Title 2"/>
          <p:cNvSpPr>
            <a:spLocks noGrp="1"/>
          </p:cNvSpPr>
          <p:nvPr>
            <p:ph type="title"/>
          </p:nvPr>
        </p:nvSpPr>
        <p:spPr/>
        <p:txBody>
          <a:bodyPr>
            <a:normAutofit fontScale="90000"/>
          </a:bodyPr>
          <a:lstStyle/>
          <a:p>
            <a:pPr algn="ctr"/>
            <a:r>
              <a:rPr lang="en-IE" dirty="0" smtClean="0"/>
              <a:t>Sources of Income for a Household and a Business</a:t>
            </a:r>
            <a:endParaRPr lang="en-IE" dirty="0"/>
          </a:p>
        </p:txBody>
      </p:sp>
      <p:graphicFrame>
        <p:nvGraphicFramePr>
          <p:cNvPr id="4" name="Table 3"/>
          <p:cNvGraphicFramePr>
            <a:graphicFrameLocks noGrp="1"/>
          </p:cNvGraphicFramePr>
          <p:nvPr>
            <p:extLst>
              <p:ext uri="{D42A27DB-BD31-4B8C-83A1-F6EECF244321}">
                <p14:modId xmlns:p14="http://schemas.microsoft.com/office/powerpoint/2010/main" val="2996124554"/>
              </p:ext>
            </p:extLst>
          </p:nvPr>
        </p:nvGraphicFramePr>
        <p:xfrm>
          <a:off x="323528" y="2564904"/>
          <a:ext cx="8424936" cy="3576423"/>
        </p:xfrm>
        <a:graphic>
          <a:graphicData uri="http://schemas.openxmlformats.org/drawingml/2006/table">
            <a:tbl>
              <a:tblPr firstRow="1" bandRow="1">
                <a:tableStyleId>{5C22544A-7EE6-4342-B048-85BDC9FD1C3A}</a:tableStyleId>
              </a:tblPr>
              <a:tblGrid>
                <a:gridCol w="591224"/>
                <a:gridCol w="3621244"/>
                <a:gridCol w="665127"/>
                <a:gridCol w="3547341"/>
              </a:tblGrid>
              <a:tr h="552061">
                <a:tc gridSpan="2">
                  <a:txBody>
                    <a:bodyPr/>
                    <a:lstStyle/>
                    <a:p>
                      <a:pPr algn="ctr"/>
                      <a:r>
                        <a:rPr lang="en-IE" dirty="0" smtClean="0"/>
                        <a:t>Household Income</a:t>
                      </a:r>
                      <a:endParaRPr lang="en-IE" dirty="0"/>
                    </a:p>
                  </a:txBody>
                  <a:tcPr anchor="ctr"/>
                </a:tc>
                <a:tc hMerge="1">
                  <a:txBody>
                    <a:bodyPr/>
                    <a:lstStyle/>
                    <a:p>
                      <a:endParaRPr lang="en-IE" dirty="0"/>
                    </a:p>
                  </a:txBody>
                  <a:tcPr/>
                </a:tc>
                <a:tc gridSpan="2">
                  <a:txBody>
                    <a:bodyPr/>
                    <a:lstStyle/>
                    <a:p>
                      <a:pPr algn="ctr"/>
                      <a:r>
                        <a:rPr lang="en-IE" dirty="0" smtClean="0"/>
                        <a:t>Business Income</a:t>
                      </a:r>
                      <a:endParaRPr lang="en-IE" dirty="0"/>
                    </a:p>
                  </a:txBody>
                  <a:tcPr anchor="ctr"/>
                </a:tc>
                <a:tc hMerge="1">
                  <a:txBody>
                    <a:bodyPr/>
                    <a:lstStyle/>
                    <a:p>
                      <a:endParaRPr lang="en-IE" dirty="0"/>
                    </a:p>
                  </a:txBody>
                  <a:tcPr/>
                </a:tc>
              </a:tr>
              <a:tr h="552061">
                <a:tc>
                  <a:txBody>
                    <a:bodyPr/>
                    <a:lstStyle/>
                    <a:p>
                      <a:pPr algn="ctr"/>
                      <a:r>
                        <a:rPr lang="en-IE" dirty="0" smtClean="0"/>
                        <a:t>1.</a:t>
                      </a:r>
                      <a:endParaRPr lang="en-IE" dirty="0"/>
                    </a:p>
                  </a:txBody>
                  <a:tcPr anchor="ctr"/>
                </a:tc>
                <a:tc>
                  <a:txBody>
                    <a:bodyPr/>
                    <a:lstStyle/>
                    <a:p>
                      <a:pPr algn="l"/>
                      <a:r>
                        <a:rPr lang="en-IE" dirty="0" smtClean="0"/>
                        <a:t>Wages</a:t>
                      </a:r>
                      <a:r>
                        <a:rPr lang="en-IE" baseline="0" dirty="0" smtClean="0"/>
                        <a:t> and Salaries</a:t>
                      </a:r>
                      <a:endParaRPr lang="en-IE" dirty="0"/>
                    </a:p>
                  </a:txBody>
                  <a:tcPr anchor="ctr"/>
                </a:tc>
                <a:tc>
                  <a:txBody>
                    <a:bodyPr/>
                    <a:lstStyle/>
                    <a:p>
                      <a:pPr algn="ctr"/>
                      <a:r>
                        <a:rPr lang="en-IE" dirty="0" smtClean="0"/>
                        <a:t>1. </a:t>
                      </a:r>
                      <a:endParaRPr lang="en-IE" dirty="0"/>
                    </a:p>
                  </a:txBody>
                  <a:tcPr anchor="ctr"/>
                </a:tc>
                <a:tc>
                  <a:txBody>
                    <a:bodyPr/>
                    <a:lstStyle/>
                    <a:p>
                      <a:pPr algn="l"/>
                      <a:r>
                        <a:rPr lang="en-IE" dirty="0" smtClean="0"/>
                        <a:t>Income from</a:t>
                      </a:r>
                      <a:r>
                        <a:rPr lang="en-IE" baseline="0" dirty="0" smtClean="0"/>
                        <a:t> Sales</a:t>
                      </a:r>
                      <a:endParaRPr lang="en-IE" dirty="0"/>
                    </a:p>
                  </a:txBody>
                  <a:tcPr anchor="ctr"/>
                </a:tc>
              </a:tr>
              <a:tr h="552061">
                <a:tc>
                  <a:txBody>
                    <a:bodyPr/>
                    <a:lstStyle/>
                    <a:p>
                      <a:pPr algn="ctr"/>
                      <a:r>
                        <a:rPr lang="en-IE" dirty="0" smtClean="0"/>
                        <a:t>2.</a:t>
                      </a:r>
                      <a:endParaRPr lang="en-IE" dirty="0"/>
                    </a:p>
                  </a:txBody>
                  <a:tcPr anchor="ctr"/>
                </a:tc>
                <a:tc>
                  <a:txBody>
                    <a:bodyPr/>
                    <a:lstStyle/>
                    <a:p>
                      <a:pPr algn="l"/>
                      <a:r>
                        <a:rPr lang="en-IE" dirty="0" smtClean="0"/>
                        <a:t>Child Benefit</a:t>
                      </a:r>
                      <a:r>
                        <a:rPr lang="en-IE" baseline="0" dirty="0" smtClean="0"/>
                        <a:t> Allowances</a:t>
                      </a:r>
                      <a:endParaRPr lang="en-IE" dirty="0"/>
                    </a:p>
                  </a:txBody>
                  <a:tcPr anchor="ctr"/>
                </a:tc>
                <a:tc>
                  <a:txBody>
                    <a:bodyPr/>
                    <a:lstStyle/>
                    <a:p>
                      <a:pPr algn="ctr"/>
                      <a:r>
                        <a:rPr lang="en-IE" dirty="0" smtClean="0"/>
                        <a:t>2. </a:t>
                      </a:r>
                      <a:endParaRPr lang="en-IE" dirty="0"/>
                    </a:p>
                  </a:txBody>
                  <a:tcPr anchor="ctr"/>
                </a:tc>
                <a:tc>
                  <a:txBody>
                    <a:bodyPr/>
                    <a:lstStyle/>
                    <a:p>
                      <a:pPr algn="l"/>
                      <a:r>
                        <a:rPr lang="en-IE" dirty="0" smtClean="0"/>
                        <a:t>Interests on</a:t>
                      </a:r>
                      <a:r>
                        <a:rPr lang="en-IE" baseline="0" dirty="0" smtClean="0"/>
                        <a:t> Investments, e.g. Dividends</a:t>
                      </a:r>
                      <a:endParaRPr lang="en-IE" dirty="0"/>
                    </a:p>
                  </a:txBody>
                  <a:tcPr anchor="ctr"/>
                </a:tc>
              </a:tr>
              <a:tr h="552061">
                <a:tc>
                  <a:txBody>
                    <a:bodyPr/>
                    <a:lstStyle/>
                    <a:p>
                      <a:pPr algn="ctr"/>
                      <a:r>
                        <a:rPr lang="en-IE" dirty="0" smtClean="0"/>
                        <a:t>3.</a:t>
                      </a:r>
                      <a:endParaRPr lang="en-IE" dirty="0"/>
                    </a:p>
                  </a:txBody>
                  <a:tcPr anchor="ctr"/>
                </a:tc>
                <a:tc>
                  <a:txBody>
                    <a:bodyPr/>
                    <a:lstStyle/>
                    <a:p>
                      <a:pPr algn="l"/>
                      <a:r>
                        <a:rPr lang="en-IE" dirty="0" smtClean="0"/>
                        <a:t>Social Welfare Payments</a:t>
                      </a:r>
                      <a:endParaRPr lang="en-IE" dirty="0"/>
                    </a:p>
                  </a:txBody>
                  <a:tcPr anchor="ctr"/>
                </a:tc>
                <a:tc>
                  <a:txBody>
                    <a:bodyPr/>
                    <a:lstStyle/>
                    <a:p>
                      <a:pPr algn="ctr"/>
                      <a:r>
                        <a:rPr lang="en-IE" dirty="0" smtClean="0"/>
                        <a:t>3.</a:t>
                      </a:r>
                      <a:endParaRPr lang="en-IE" dirty="0"/>
                    </a:p>
                  </a:txBody>
                  <a:tcPr anchor="ctr"/>
                </a:tc>
                <a:tc>
                  <a:txBody>
                    <a:bodyPr/>
                    <a:lstStyle/>
                    <a:p>
                      <a:pPr algn="l"/>
                      <a:r>
                        <a:rPr lang="en-IE" dirty="0" smtClean="0"/>
                        <a:t>Grants/Subsidies</a:t>
                      </a:r>
                      <a:r>
                        <a:rPr lang="en-IE" baseline="0" dirty="0" smtClean="0"/>
                        <a:t> Received</a:t>
                      </a:r>
                      <a:endParaRPr lang="en-IE" dirty="0"/>
                    </a:p>
                  </a:txBody>
                  <a:tcPr anchor="ctr"/>
                </a:tc>
              </a:tr>
              <a:tr h="552061">
                <a:tc>
                  <a:txBody>
                    <a:bodyPr/>
                    <a:lstStyle/>
                    <a:p>
                      <a:pPr algn="ctr"/>
                      <a:r>
                        <a:rPr lang="en-IE" dirty="0" smtClean="0"/>
                        <a:t>4.</a:t>
                      </a:r>
                      <a:endParaRPr lang="en-IE" dirty="0"/>
                    </a:p>
                  </a:txBody>
                  <a:tcPr anchor="ctr"/>
                </a:tc>
                <a:tc>
                  <a:txBody>
                    <a:bodyPr/>
                    <a:lstStyle/>
                    <a:p>
                      <a:pPr algn="l"/>
                      <a:r>
                        <a:rPr lang="en-IE" dirty="0" smtClean="0"/>
                        <a:t>Interests</a:t>
                      </a:r>
                      <a:r>
                        <a:rPr lang="en-IE" baseline="0" dirty="0" smtClean="0"/>
                        <a:t> on Investments, e.g. Interest on a savings account</a:t>
                      </a:r>
                      <a:endParaRPr lang="en-IE" dirty="0"/>
                    </a:p>
                  </a:txBody>
                  <a:tcPr anchor="ctr"/>
                </a:tc>
                <a:tc>
                  <a:txBody>
                    <a:bodyPr/>
                    <a:lstStyle/>
                    <a:p>
                      <a:pPr algn="ctr"/>
                      <a:r>
                        <a:rPr lang="en-IE" dirty="0" smtClean="0"/>
                        <a:t>4.</a:t>
                      </a:r>
                      <a:endParaRPr lang="en-IE" dirty="0"/>
                    </a:p>
                  </a:txBody>
                  <a:tcPr anchor="ctr"/>
                </a:tc>
                <a:tc>
                  <a:txBody>
                    <a:bodyPr/>
                    <a:lstStyle/>
                    <a:p>
                      <a:pPr algn="l"/>
                      <a:r>
                        <a:rPr lang="en-IE" dirty="0" smtClean="0"/>
                        <a:t>Sale of a Fixed Asset, e.g.</a:t>
                      </a:r>
                      <a:r>
                        <a:rPr lang="en-IE" baseline="0" dirty="0" smtClean="0"/>
                        <a:t> Sale of machinery</a:t>
                      </a:r>
                      <a:endParaRPr lang="en-IE" dirty="0"/>
                    </a:p>
                  </a:txBody>
                  <a:tcPr anchor="ctr"/>
                </a:tc>
              </a:tr>
              <a:tr h="552061">
                <a:tc>
                  <a:txBody>
                    <a:bodyPr/>
                    <a:lstStyle/>
                    <a:p>
                      <a:pPr algn="ctr"/>
                      <a:endParaRPr lang="en-IE" dirty="0"/>
                    </a:p>
                  </a:txBody>
                  <a:tcPr anchor="ctr"/>
                </a:tc>
                <a:tc>
                  <a:txBody>
                    <a:bodyPr/>
                    <a:lstStyle/>
                    <a:p>
                      <a:pPr algn="ctr"/>
                      <a:endParaRPr lang="en-IE" dirty="0"/>
                    </a:p>
                  </a:txBody>
                  <a:tcPr anchor="ctr"/>
                </a:tc>
                <a:tc>
                  <a:txBody>
                    <a:bodyPr/>
                    <a:lstStyle/>
                    <a:p>
                      <a:pPr algn="ctr"/>
                      <a:r>
                        <a:rPr lang="en-IE" dirty="0" smtClean="0"/>
                        <a:t>5.</a:t>
                      </a:r>
                      <a:endParaRPr lang="en-IE" dirty="0"/>
                    </a:p>
                  </a:txBody>
                  <a:tcPr anchor="ctr"/>
                </a:tc>
                <a:tc>
                  <a:txBody>
                    <a:bodyPr/>
                    <a:lstStyle/>
                    <a:p>
                      <a:pPr algn="l"/>
                      <a:r>
                        <a:rPr lang="en-IE" dirty="0" smtClean="0"/>
                        <a:t>Money invested</a:t>
                      </a:r>
                      <a:r>
                        <a:rPr lang="en-IE" baseline="0" dirty="0" smtClean="0"/>
                        <a:t> by the owners.</a:t>
                      </a:r>
                      <a:endParaRPr lang="en-IE" dirty="0"/>
                    </a:p>
                  </a:txBody>
                  <a:tcPr anchor="ctr"/>
                </a:tc>
              </a:tr>
            </a:tbl>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smtClean="0"/>
              <a:t>Sources of Finance</a:t>
            </a:r>
            <a:endParaRPr lang="en-US" dirty="0"/>
          </a:p>
        </p:txBody>
      </p:sp>
    </p:spTree>
    <p:extLst>
      <p:ext uri="{BB962C8B-B14F-4D97-AF65-F5344CB8AC3E}">
        <p14:creationId xmlns:p14="http://schemas.microsoft.com/office/powerpoint/2010/main" val="568987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45882712"/>
              </p:ext>
            </p:extLst>
          </p:nvPr>
        </p:nvGraphicFramePr>
        <p:xfrm>
          <a:off x="34846" y="1206818"/>
          <a:ext cx="9001650" cy="5651182"/>
        </p:xfrm>
        <a:graphic>
          <a:graphicData uri="http://schemas.openxmlformats.org/drawingml/2006/table">
            <a:tbl>
              <a:tblPr firstRow="1" bandRow="1">
                <a:tableStyleId>{5C22544A-7EE6-4342-B048-85BDC9FD1C3A}</a:tableStyleId>
              </a:tblPr>
              <a:tblGrid>
                <a:gridCol w="4392488"/>
                <a:gridCol w="4609162"/>
              </a:tblGrid>
              <a:tr h="370840">
                <a:tc>
                  <a:txBody>
                    <a:bodyPr/>
                    <a:lstStyle/>
                    <a:p>
                      <a:pPr algn="ctr"/>
                      <a:r>
                        <a:rPr lang="en-IE" sz="2400" dirty="0" smtClean="0"/>
                        <a:t>Household</a:t>
                      </a:r>
                      <a:endParaRPr lang="en-IE" sz="2400" dirty="0"/>
                    </a:p>
                  </a:txBody>
                  <a:tcPr anchor="ctr"/>
                </a:tc>
                <a:tc>
                  <a:txBody>
                    <a:bodyPr/>
                    <a:lstStyle/>
                    <a:p>
                      <a:pPr algn="ctr"/>
                      <a:r>
                        <a:rPr lang="en-IE" sz="2400" dirty="0" smtClean="0"/>
                        <a:t>Business</a:t>
                      </a:r>
                      <a:endParaRPr lang="en-IE" sz="2400" dirty="0"/>
                    </a:p>
                  </a:txBody>
                  <a:tcPr anchor="ctr"/>
                </a:tc>
              </a:tr>
              <a:tr h="370840">
                <a:tc>
                  <a:txBody>
                    <a:bodyPr/>
                    <a:lstStyle/>
                    <a:p>
                      <a:pPr algn="ctr"/>
                      <a:r>
                        <a:rPr lang="en-IE" b="1" dirty="0" smtClean="0">
                          <a:solidFill>
                            <a:srgbClr val="FF0000"/>
                          </a:solidFill>
                        </a:rPr>
                        <a:t>Short-Term</a:t>
                      </a:r>
                      <a:r>
                        <a:rPr lang="en-IE" b="1" baseline="0" dirty="0" smtClean="0">
                          <a:solidFill>
                            <a:srgbClr val="FF0000"/>
                          </a:solidFill>
                        </a:rPr>
                        <a:t> ( One Year )</a:t>
                      </a:r>
                      <a:endParaRPr lang="en-IE" b="1" dirty="0">
                        <a:solidFill>
                          <a:srgbClr val="FF0000"/>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E" b="1" dirty="0" smtClean="0">
                          <a:solidFill>
                            <a:srgbClr val="FF0000"/>
                          </a:solidFill>
                        </a:rPr>
                        <a:t>Short-Term</a:t>
                      </a:r>
                      <a:r>
                        <a:rPr lang="en-IE" b="1" baseline="0" dirty="0" smtClean="0">
                          <a:solidFill>
                            <a:srgbClr val="FF0000"/>
                          </a:solidFill>
                        </a:rPr>
                        <a:t> ( One Year )</a:t>
                      </a:r>
                      <a:endParaRPr lang="en-IE" b="1" dirty="0" smtClean="0">
                        <a:solidFill>
                          <a:srgbClr val="FF0000"/>
                        </a:solidFill>
                      </a:endParaRPr>
                    </a:p>
                  </a:txBody>
                  <a:tcPr anchor="ctr"/>
                </a:tc>
              </a:tr>
              <a:tr h="370840">
                <a:tc>
                  <a:txBody>
                    <a:bodyPr/>
                    <a:lstStyle/>
                    <a:p>
                      <a:pPr marL="342900" indent="-342900" algn="l">
                        <a:buAutoNum type="arabicPeriod"/>
                      </a:pPr>
                      <a:r>
                        <a:rPr lang="en-IE" dirty="0" smtClean="0"/>
                        <a:t>Acrued expenses  e.g. ESB/Phone</a:t>
                      </a:r>
                      <a:endParaRPr lang="en-IE" dirty="0"/>
                    </a:p>
                  </a:txBody>
                  <a:tcPr anchor="ctr"/>
                </a:tc>
                <a:tc>
                  <a:txBody>
                    <a:bodyPr/>
                    <a:lstStyle/>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IE" b="0" dirty="0" smtClean="0">
                          <a:solidFill>
                            <a:schemeClr val="tx1"/>
                          </a:solidFill>
                        </a:rPr>
                        <a:t>Accrued</a:t>
                      </a:r>
                      <a:r>
                        <a:rPr lang="en-IE" b="0" baseline="0" dirty="0" smtClean="0">
                          <a:solidFill>
                            <a:schemeClr val="tx1"/>
                          </a:solidFill>
                        </a:rPr>
                        <a:t> Expenses</a:t>
                      </a:r>
                      <a:endParaRPr lang="en-IE" b="0" dirty="0" smtClean="0">
                        <a:solidFill>
                          <a:schemeClr val="tx1"/>
                        </a:solidFill>
                      </a:endParaRPr>
                    </a:p>
                  </a:txBody>
                  <a:tcPr anchor="ctr"/>
                </a:tc>
              </a:tr>
              <a:tr h="370840">
                <a:tc>
                  <a:txBody>
                    <a:bodyPr/>
                    <a:lstStyle/>
                    <a:p>
                      <a:pPr algn="l"/>
                      <a:r>
                        <a:rPr lang="en-IE" dirty="0" smtClean="0"/>
                        <a:t>2. Bank Overdraft</a:t>
                      </a:r>
                      <a:endParaRPr lang="en-IE" dirty="0"/>
                    </a:p>
                  </a:txBody>
                  <a:tcPr anchor="ctr"/>
                </a:tc>
                <a:tc>
                  <a:txBody>
                    <a:bodyPr/>
                    <a:lstStyle/>
                    <a:p>
                      <a:pPr marL="0" indent="0" algn="l">
                        <a:buFont typeface="+mj-lt"/>
                        <a:buNone/>
                      </a:pPr>
                      <a:r>
                        <a:rPr lang="en-IE" b="0" dirty="0" smtClean="0">
                          <a:solidFill>
                            <a:schemeClr val="tx1"/>
                          </a:solidFill>
                        </a:rPr>
                        <a:t>2.  Creditors</a:t>
                      </a:r>
                      <a:endParaRPr lang="en-IE" b="0" dirty="0">
                        <a:solidFill>
                          <a:schemeClr val="tx1"/>
                        </a:solidFill>
                      </a:endParaRPr>
                    </a:p>
                  </a:txBody>
                  <a:tcPr anchor="ctr"/>
                </a:tc>
              </a:tr>
              <a:tr h="378142">
                <a:tc>
                  <a:txBody>
                    <a:bodyPr/>
                    <a:lstStyle/>
                    <a:p>
                      <a:pPr algn="l"/>
                      <a:r>
                        <a:rPr lang="en-IE" dirty="0" smtClean="0"/>
                        <a:t>3. Loan from a credit union</a:t>
                      </a:r>
                      <a:endParaRPr lang="en-IE" dirty="0"/>
                    </a:p>
                  </a:txBody>
                  <a:tcPr anchor="ctr"/>
                </a:tc>
                <a:tc>
                  <a:txBody>
                    <a:bodyPr/>
                    <a:lstStyle/>
                    <a:p>
                      <a:pPr marL="0" indent="0" algn="l">
                        <a:buFont typeface="+mj-lt"/>
                        <a:buNone/>
                      </a:pPr>
                      <a:r>
                        <a:rPr lang="en-IE" smtClean="0"/>
                        <a:t>3.  Bank </a:t>
                      </a:r>
                      <a:r>
                        <a:rPr lang="en-IE" dirty="0" smtClean="0"/>
                        <a:t>Overdraft</a:t>
                      </a:r>
                      <a:endParaRPr lang="en-IE" dirty="0"/>
                    </a:p>
                  </a:txBody>
                  <a:tcPr anchor="ctr"/>
                </a:tc>
              </a:tr>
              <a:tr h="370840">
                <a:tc>
                  <a:txBody>
                    <a:bodyPr/>
                    <a:lstStyle/>
                    <a:p>
                      <a:r>
                        <a:rPr lang="en-US" dirty="0" smtClean="0"/>
                        <a:t>4. Credit Card</a:t>
                      </a:r>
                      <a:endParaRPr lang="en-US" dirty="0"/>
                    </a:p>
                  </a:txBody>
                  <a:tcPr anchor="ctr"/>
                </a:tc>
                <a:tc>
                  <a:txBody>
                    <a:bodyPr/>
                    <a:lstStyle/>
                    <a:p>
                      <a:pPr marL="0" indent="0" algn="l">
                        <a:buFont typeface="+mj-lt"/>
                        <a:buNone/>
                      </a:pPr>
                      <a:r>
                        <a:rPr lang="en-IE" dirty="0" smtClean="0"/>
                        <a:t>4.  Factoring</a:t>
                      </a:r>
                      <a:endParaRPr lang="en-IE" dirty="0"/>
                    </a:p>
                  </a:txBody>
                  <a:tcPr anchor="ctr"/>
                </a:tc>
              </a:tr>
              <a:tr h="370840">
                <a:tc>
                  <a:txBody>
                    <a:bodyPr/>
                    <a:lstStyle/>
                    <a:p>
                      <a:pPr algn="ctr"/>
                      <a:r>
                        <a:rPr lang="en-IE" b="1" dirty="0" smtClean="0">
                          <a:solidFill>
                            <a:srgbClr val="FF0000"/>
                          </a:solidFill>
                        </a:rPr>
                        <a:t>Medium-Term</a:t>
                      </a:r>
                      <a:r>
                        <a:rPr lang="en-IE" b="1" baseline="0" dirty="0" smtClean="0">
                          <a:solidFill>
                            <a:srgbClr val="FF0000"/>
                          </a:solidFill>
                        </a:rPr>
                        <a:t> ( 1–5 Years )</a:t>
                      </a:r>
                      <a:endParaRPr lang="en-IE" b="1" dirty="0">
                        <a:solidFill>
                          <a:srgbClr val="FF0000"/>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E" b="1" dirty="0" smtClean="0">
                          <a:solidFill>
                            <a:srgbClr val="FF0000"/>
                          </a:solidFill>
                        </a:rPr>
                        <a:t>Medium-Term</a:t>
                      </a:r>
                      <a:r>
                        <a:rPr lang="en-IE" b="1" baseline="0" dirty="0" smtClean="0">
                          <a:solidFill>
                            <a:srgbClr val="FF0000"/>
                          </a:solidFill>
                        </a:rPr>
                        <a:t> ( 1–5 Years )</a:t>
                      </a:r>
                      <a:endParaRPr lang="en-IE" b="1" dirty="0" smtClean="0">
                        <a:solidFill>
                          <a:srgbClr val="FF0000"/>
                        </a:solidFill>
                      </a:endParaRPr>
                    </a:p>
                  </a:txBody>
                  <a:tcPr anchor="ctr"/>
                </a:tc>
              </a:tr>
              <a:tr h="370840">
                <a:tc>
                  <a:txBody>
                    <a:bodyPr/>
                    <a:lstStyle/>
                    <a:p>
                      <a:pPr marL="342900" indent="-342900" algn="l">
                        <a:buAutoNum type="arabicPeriod"/>
                      </a:pPr>
                      <a:r>
                        <a:rPr lang="en-IE" dirty="0" smtClean="0"/>
                        <a:t>Leasing (Renting)</a:t>
                      </a:r>
                      <a:endParaRPr lang="en-IE" dirty="0"/>
                    </a:p>
                  </a:txBody>
                  <a:tcPr anchor="ctr"/>
                </a:tc>
                <a:tc>
                  <a:txBody>
                    <a:bodyPr/>
                    <a:lstStyle/>
                    <a:p>
                      <a:pPr marL="342900" indent="-342900" algn="l">
                        <a:buAutoNum type="arabicPeriod"/>
                      </a:pPr>
                      <a:r>
                        <a:rPr lang="en-IE" dirty="0" smtClean="0"/>
                        <a:t>Leasing (Renting)</a:t>
                      </a:r>
                      <a:endParaRPr lang="en-IE" dirty="0"/>
                    </a:p>
                  </a:txBody>
                  <a:tcPr anchor="ctr"/>
                </a:tc>
              </a:tr>
              <a:tr h="370840">
                <a:tc>
                  <a:txBody>
                    <a:bodyPr/>
                    <a:lstStyle/>
                    <a:p>
                      <a:pPr algn="l"/>
                      <a:r>
                        <a:rPr lang="en-IE" dirty="0" smtClean="0"/>
                        <a:t>2. Hire Purchase</a:t>
                      </a:r>
                      <a:endParaRPr lang="en-IE" dirty="0"/>
                    </a:p>
                  </a:txBody>
                  <a:tcPr anchor="ctr"/>
                </a:tc>
                <a:tc>
                  <a:txBody>
                    <a:bodyPr/>
                    <a:lstStyle/>
                    <a:p>
                      <a:pPr algn="l"/>
                      <a:r>
                        <a:rPr lang="en-IE" dirty="0" smtClean="0"/>
                        <a:t>2. Hire Purchase</a:t>
                      </a:r>
                      <a:endParaRPr lang="en-IE" dirty="0"/>
                    </a:p>
                  </a:txBody>
                  <a:tcPr anchor="ctr"/>
                </a:tc>
              </a:tr>
              <a:tr h="0">
                <a:tc>
                  <a:txBody>
                    <a:bodyPr/>
                    <a:lstStyle/>
                    <a:p>
                      <a:pPr algn="l"/>
                      <a:r>
                        <a:rPr lang="en-IE" dirty="0" smtClean="0"/>
                        <a:t>3. Term Loan</a:t>
                      </a:r>
                      <a:endParaRPr lang="en-IE" dirty="0"/>
                    </a:p>
                  </a:txBody>
                  <a:tcPr anchor="ctr"/>
                </a:tc>
                <a:tc>
                  <a:txBody>
                    <a:bodyPr/>
                    <a:lstStyle/>
                    <a:p>
                      <a:pPr algn="l"/>
                      <a:r>
                        <a:rPr lang="en-IE" dirty="0" smtClean="0"/>
                        <a:t>3. Term Loan</a:t>
                      </a:r>
                      <a:endParaRPr lang="en-IE" dirty="0"/>
                    </a:p>
                  </a:txBody>
                  <a:tcPr anchor="ctr"/>
                </a:tc>
              </a:tr>
              <a:tr h="370840">
                <a:tc>
                  <a:txBody>
                    <a:bodyPr/>
                    <a:lstStyle/>
                    <a:p>
                      <a:pPr algn="ctr"/>
                      <a:r>
                        <a:rPr lang="en-IE" b="1" dirty="0" smtClean="0">
                          <a:solidFill>
                            <a:srgbClr val="FF0000"/>
                          </a:solidFill>
                        </a:rPr>
                        <a:t>Long-Term ( Over 5 Years )</a:t>
                      </a:r>
                      <a:endParaRPr lang="en-IE" b="1" dirty="0">
                        <a:solidFill>
                          <a:srgbClr val="FF0000"/>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E" b="1" dirty="0" smtClean="0">
                          <a:solidFill>
                            <a:srgbClr val="FF0000"/>
                          </a:solidFill>
                        </a:rPr>
                        <a:t>Long-Term ( Over 5 Years )</a:t>
                      </a:r>
                    </a:p>
                  </a:txBody>
                  <a:tcPr anchor="ctr"/>
                </a:tc>
              </a:tr>
              <a:tr h="370840">
                <a:tc>
                  <a:txBody>
                    <a:bodyPr/>
                    <a:lstStyle/>
                    <a:p>
                      <a:pPr marL="342900" indent="-342900" algn="l">
                        <a:buAutoNum type="arabicPeriod"/>
                      </a:pPr>
                      <a:r>
                        <a:rPr lang="en-IE" dirty="0" smtClean="0"/>
                        <a:t>Savings</a:t>
                      </a:r>
                      <a:endParaRPr lang="en-IE" dirty="0"/>
                    </a:p>
                  </a:txBody>
                  <a:tcPr anchor="ctr"/>
                </a:tc>
                <a:tc>
                  <a:txBody>
                    <a:bodyPr/>
                    <a:lstStyle/>
                    <a:p>
                      <a:pPr algn="l"/>
                      <a:r>
                        <a:rPr lang="en-IE" dirty="0" smtClean="0"/>
                        <a:t>1. Debenture (long-term loan)</a:t>
                      </a:r>
                      <a:endParaRPr lang="en-IE" dirty="0"/>
                    </a:p>
                  </a:txBody>
                  <a:tcPr anchor="ctr"/>
                </a:tc>
              </a:tr>
              <a:tr h="370840">
                <a:tc>
                  <a:txBody>
                    <a:bodyPr/>
                    <a:lstStyle/>
                    <a:p>
                      <a:pPr algn="l"/>
                      <a:r>
                        <a:rPr lang="en-IE" dirty="0" smtClean="0"/>
                        <a:t>2. Mortgage</a:t>
                      </a:r>
                      <a:endParaRPr lang="en-IE" dirty="0"/>
                    </a:p>
                  </a:txBody>
                  <a:tcPr anchor="ctr"/>
                </a:tc>
                <a:tc>
                  <a:txBody>
                    <a:bodyPr/>
                    <a:lstStyle/>
                    <a:p>
                      <a:pPr algn="l"/>
                      <a:r>
                        <a:rPr lang="en-IE" dirty="0" smtClean="0"/>
                        <a:t>2. Retained earnings</a:t>
                      </a:r>
                      <a:endParaRPr lang="en-IE" dirty="0"/>
                    </a:p>
                  </a:txBody>
                  <a:tcPr anchor="ctr"/>
                </a:tc>
              </a:tr>
              <a:tr h="370840">
                <a:tc>
                  <a:txBody>
                    <a:bodyPr/>
                    <a:lstStyle/>
                    <a:p>
                      <a:pPr algn="l"/>
                      <a:endParaRPr lang="en-IE" dirty="0"/>
                    </a:p>
                  </a:txBody>
                  <a:tcPr anchor="ctr"/>
                </a:tc>
                <a:tc>
                  <a:txBody>
                    <a:bodyPr/>
                    <a:lstStyle/>
                    <a:p>
                      <a:pPr algn="l"/>
                      <a:r>
                        <a:rPr lang="en-IE" dirty="0" smtClean="0"/>
                        <a:t>3. Ordinary Share Capital ( Equity)</a:t>
                      </a:r>
                      <a:endParaRPr lang="en-IE" dirty="0"/>
                    </a:p>
                  </a:txBody>
                  <a:tcPr anchor="ctr"/>
                </a:tc>
              </a:tr>
              <a:tr h="370840">
                <a:tc>
                  <a:txBody>
                    <a:bodyPr/>
                    <a:lstStyle/>
                    <a:p>
                      <a:pPr algn="l"/>
                      <a:endParaRPr lang="en-IE" dirty="0"/>
                    </a:p>
                  </a:txBody>
                  <a:tcPr anchor="ctr"/>
                </a:tc>
                <a:tc>
                  <a:txBody>
                    <a:bodyPr/>
                    <a:lstStyle/>
                    <a:p>
                      <a:pPr algn="l"/>
                      <a:r>
                        <a:rPr lang="en-IE" dirty="0" smtClean="0"/>
                        <a:t>4. Grants</a:t>
                      </a:r>
                      <a:endParaRPr lang="en-IE" dirty="0"/>
                    </a:p>
                  </a:txBody>
                  <a:tcPr anchor="ctr"/>
                </a:tc>
              </a:tr>
            </a:tbl>
          </a:graphicData>
        </a:graphic>
      </p:graphicFrame>
      <p:sp>
        <p:nvSpPr>
          <p:cNvPr id="3" name="Title 2"/>
          <p:cNvSpPr>
            <a:spLocks noGrp="1"/>
          </p:cNvSpPr>
          <p:nvPr>
            <p:ph type="title"/>
          </p:nvPr>
        </p:nvSpPr>
        <p:spPr>
          <a:xfrm>
            <a:off x="395536" y="0"/>
            <a:ext cx="8229600" cy="1143000"/>
          </a:xfrm>
        </p:spPr>
        <p:txBody>
          <a:bodyPr>
            <a:normAutofit fontScale="90000"/>
          </a:bodyPr>
          <a:lstStyle/>
          <a:p>
            <a:pPr algn="ctr"/>
            <a:r>
              <a:rPr lang="en-IE" dirty="0" smtClean="0"/>
              <a:t>Sources of Finance for a Household and a Business</a:t>
            </a:r>
            <a:endParaRPr lang="en-IE"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E" dirty="0" smtClean="0"/>
              <a:t>Bank </a:t>
            </a:r>
            <a:r>
              <a:rPr lang="en-IE" dirty="0" smtClean="0"/>
              <a:t>Overdraft</a:t>
            </a:r>
            <a:endParaRPr lang="en-IE" dirty="0" smtClean="0"/>
          </a:p>
          <a:p>
            <a:pPr lvl="1"/>
            <a:r>
              <a:rPr lang="en-IE" dirty="0" smtClean="0"/>
              <a:t>This is a short term loan given to current account holders designed to meet short-term needs.</a:t>
            </a:r>
          </a:p>
          <a:p>
            <a:pPr lvl="1"/>
            <a:r>
              <a:rPr lang="en-IE" dirty="0" smtClean="0"/>
              <a:t>The account holder withdraws more than the amount in their account and are charged interest.</a:t>
            </a:r>
          </a:p>
          <a:p>
            <a:r>
              <a:rPr lang="en-IE" dirty="0" smtClean="0"/>
              <a:t>Creditors</a:t>
            </a:r>
          </a:p>
          <a:p>
            <a:pPr lvl="1"/>
            <a:r>
              <a:rPr lang="en-IE" dirty="0" smtClean="0"/>
              <a:t>Suppliers give an agreed period of credit to their customers, who sell the goods and have the use of the money until the invoice has to be paid.</a:t>
            </a:r>
          </a:p>
          <a:p>
            <a:pPr lvl="1"/>
            <a:r>
              <a:rPr lang="en-IE" dirty="0" smtClean="0"/>
              <a:t>No interest is charged or security required.</a:t>
            </a:r>
          </a:p>
        </p:txBody>
      </p:sp>
      <p:sp>
        <p:nvSpPr>
          <p:cNvPr id="3" name="Title 2"/>
          <p:cNvSpPr>
            <a:spLocks noGrp="1"/>
          </p:cNvSpPr>
          <p:nvPr>
            <p:ph type="title"/>
          </p:nvPr>
        </p:nvSpPr>
        <p:spPr/>
        <p:txBody>
          <a:bodyPr/>
          <a:lstStyle/>
          <a:p>
            <a:r>
              <a:rPr lang="en-IE" dirty="0" smtClean="0"/>
              <a:t>Short-Term </a:t>
            </a:r>
            <a:r>
              <a:rPr lang="en-IE" dirty="0"/>
              <a:t>S</a:t>
            </a:r>
            <a:r>
              <a:rPr lang="en-IE" dirty="0" smtClean="0"/>
              <a:t>ources </a:t>
            </a:r>
            <a:r>
              <a:rPr lang="en-IE" dirty="0" smtClean="0"/>
              <a:t>of Finance</a:t>
            </a:r>
            <a:endParaRPr lang="en-IE"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fade">
                                      <p:cBhvr>
                                        <p:cTn id="18" dur="500"/>
                                        <p:tgtEl>
                                          <p:spTgt spid="2">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500"/>
                                        <p:tgtEl>
                                          <p:spTgt spid="2">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
                                            <p:txEl>
                                              <p:pRg st="5" end="5"/>
                                            </p:txEl>
                                          </p:spTgt>
                                        </p:tgtEl>
                                        <p:attrNameLst>
                                          <p:attrName>style.visibility</p:attrName>
                                        </p:attrNameLst>
                                      </p:cBhvr>
                                      <p:to>
                                        <p:strVal val="visible"/>
                                      </p:to>
                                    </p:set>
                                    <p:animEffect transition="in" filter="fade">
                                      <p:cBhvr>
                                        <p:cTn id="24"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683976"/>
          </a:xfrm>
        </p:spPr>
        <p:txBody>
          <a:bodyPr>
            <a:normAutofit/>
          </a:bodyPr>
          <a:lstStyle/>
          <a:p>
            <a:r>
              <a:rPr lang="en-IE" dirty="0" smtClean="0"/>
              <a:t>Accrued </a:t>
            </a:r>
            <a:r>
              <a:rPr lang="en-IE" dirty="0" smtClean="0"/>
              <a:t>Expenses</a:t>
            </a:r>
            <a:endParaRPr lang="en-IE" dirty="0" smtClean="0"/>
          </a:p>
          <a:p>
            <a:pPr lvl="1"/>
            <a:r>
              <a:rPr lang="en-IE" dirty="0" smtClean="0"/>
              <a:t>These are expenses that do not have to be paid until after the service has been provided. E.g. Telephone, electricity etc</a:t>
            </a:r>
          </a:p>
          <a:p>
            <a:pPr lvl="1"/>
            <a:r>
              <a:rPr lang="en-IE" dirty="0" smtClean="0"/>
              <a:t>By delaying payment, the firm can use the money for other purposes.</a:t>
            </a:r>
          </a:p>
          <a:p>
            <a:r>
              <a:rPr lang="en-IE" dirty="0" smtClean="0"/>
              <a:t>Credit </a:t>
            </a:r>
            <a:r>
              <a:rPr lang="en-IE" dirty="0" smtClean="0"/>
              <a:t>Card</a:t>
            </a:r>
            <a:endParaRPr lang="en-IE" dirty="0" smtClean="0"/>
          </a:p>
          <a:p>
            <a:pPr lvl="1"/>
            <a:r>
              <a:rPr lang="en-IE" dirty="0" smtClean="0"/>
              <a:t>This allows a card holder purchase goods and services up to a specified credit limit.</a:t>
            </a:r>
          </a:p>
          <a:p>
            <a:pPr lvl="1"/>
            <a:r>
              <a:rPr lang="en-IE" dirty="0" smtClean="0"/>
              <a:t>The credit card provider sends out a statement, the balance of which must be paid immediately if no interest is to be charged.</a:t>
            </a:r>
            <a:endParaRPr lang="en-IE" dirty="0"/>
          </a:p>
        </p:txBody>
      </p:sp>
      <p:sp>
        <p:nvSpPr>
          <p:cNvPr id="3" name="Title 2"/>
          <p:cNvSpPr>
            <a:spLocks noGrp="1"/>
          </p:cNvSpPr>
          <p:nvPr>
            <p:ph type="title"/>
          </p:nvPr>
        </p:nvSpPr>
        <p:spPr/>
        <p:txBody>
          <a:bodyPr/>
          <a:lstStyle/>
          <a:p>
            <a:r>
              <a:rPr lang="en-IE" dirty="0" smtClean="0"/>
              <a:t>Short-Term </a:t>
            </a:r>
            <a:r>
              <a:rPr lang="en-IE" dirty="0"/>
              <a:t>S</a:t>
            </a:r>
            <a:r>
              <a:rPr lang="en-IE" dirty="0" smtClean="0"/>
              <a:t>ources </a:t>
            </a:r>
            <a:r>
              <a:rPr lang="en-IE" dirty="0" smtClean="0"/>
              <a:t>of Finance</a:t>
            </a:r>
            <a:endParaRPr lang="en-IE"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fade">
                                      <p:cBhvr>
                                        <p:cTn id="18" dur="500"/>
                                        <p:tgtEl>
                                          <p:spTgt spid="2">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500"/>
                                        <p:tgtEl>
                                          <p:spTgt spid="2">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
                                            <p:txEl>
                                              <p:pRg st="5" end="5"/>
                                            </p:txEl>
                                          </p:spTgt>
                                        </p:tgtEl>
                                        <p:attrNameLst>
                                          <p:attrName>style.visibility</p:attrName>
                                        </p:attrNameLst>
                                      </p:cBhvr>
                                      <p:to>
                                        <p:strVal val="visible"/>
                                      </p:to>
                                    </p:set>
                                    <p:animEffect transition="in" filter="fade">
                                      <p:cBhvr>
                                        <p:cTn id="24"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E" dirty="0" smtClean="0"/>
              <a:t>Taxation</a:t>
            </a:r>
          </a:p>
          <a:p>
            <a:pPr lvl="1"/>
            <a:r>
              <a:rPr lang="en-IE" dirty="0" smtClean="0"/>
              <a:t>The business collects taxes on behalf of the Revenue.</a:t>
            </a:r>
          </a:p>
          <a:p>
            <a:pPr lvl="1"/>
            <a:r>
              <a:rPr lang="en-IE" dirty="0" smtClean="0"/>
              <a:t>These taxes are held by the business for a period of time before being forwarded to Revenue.</a:t>
            </a:r>
            <a:endParaRPr lang="en-IE" dirty="0"/>
          </a:p>
        </p:txBody>
      </p:sp>
      <p:sp>
        <p:nvSpPr>
          <p:cNvPr id="3" name="Title 2"/>
          <p:cNvSpPr>
            <a:spLocks noGrp="1"/>
          </p:cNvSpPr>
          <p:nvPr>
            <p:ph type="title"/>
          </p:nvPr>
        </p:nvSpPr>
        <p:spPr/>
        <p:txBody>
          <a:bodyPr/>
          <a:lstStyle/>
          <a:p>
            <a:r>
              <a:rPr lang="en-IE" dirty="0" smtClean="0"/>
              <a:t>Short-Term </a:t>
            </a:r>
            <a:r>
              <a:rPr lang="en-IE" dirty="0"/>
              <a:t>S</a:t>
            </a:r>
            <a:r>
              <a:rPr lang="en-IE" dirty="0" smtClean="0"/>
              <a:t>ources </a:t>
            </a:r>
            <a:r>
              <a:rPr lang="en-IE" dirty="0"/>
              <a:t>of Finance</a:t>
            </a:r>
          </a:p>
        </p:txBody>
      </p:sp>
    </p:spTree>
    <p:extLst>
      <p:ext uri="{BB962C8B-B14F-4D97-AF65-F5344CB8AC3E}">
        <p14:creationId xmlns:p14="http://schemas.microsoft.com/office/powerpoint/2010/main" val="12370122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E" dirty="0" smtClean="0"/>
              <a:t>Leasing</a:t>
            </a:r>
          </a:p>
          <a:p>
            <a:pPr lvl="1"/>
            <a:r>
              <a:rPr lang="en-IE" dirty="0" smtClean="0"/>
              <a:t>Leasing an asset gives a firm the opportunity to use it without owning it.</a:t>
            </a:r>
          </a:p>
          <a:p>
            <a:pPr lvl="1"/>
            <a:r>
              <a:rPr lang="en-IE" dirty="0" smtClean="0"/>
              <a:t>The business does not purchase the asset, it rents it from the company.</a:t>
            </a:r>
          </a:p>
          <a:p>
            <a:r>
              <a:rPr lang="en-IE" dirty="0" smtClean="0"/>
              <a:t>Hire </a:t>
            </a:r>
            <a:r>
              <a:rPr lang="en-IE" dirty="0" smtClean="0"/>
              <a:t>Purchase</a:t>
            </a:r>
            <a:endParaRPr lang="en-IE" dirty="0" smtClean="0"/>
          </a:p>
          <a:p>
            <a:pPr lvl="1"/>
            <a:r>
              <a:rPr lang="en-IE" dirty="0" smtClean="0"/>
              <a:t>Purchasing assets and paying by instalments over an agreed period of time.</a:t>
            </a:r>
          </a:p>
          <a:p>
            <a:pPr lvl="1"/>
            <a:r>
              <a:rPr lang="en-IE" dirty="0" smtClean="0"/>
              <a:t>Buyer obtains immediate possession and use of the asset but does not become the legal owner until last instalment is </a:t>
            </a:r>
            <a:r>
              <a:rPr lang="en-IE" dirty="0" smtClean="0">
                <a:hlinkClick r:id="rId2"/>
              </a:rPr>
              <a:t>paid</a:t>
            </a:r>
            <a:r>
              <a:rPr lang="en-IE" dirty="0" smtClean="0"/>
              <a:t>.</a:t>
            </a:r>
            <a:endParaRPr lang="en-IE" dirty="0"/>
          </a:p>
        </p:txBody>
      </p:sp>
      <p:sp>
        <p:nvSpPr>
          <p:cNvPr id="3" name="Title 2"/>
          <p:cNvSpPr>
            <a:spLocks noGrp="1"/>
          </p:cNvSpPr>
          <p:nvPr>
            <p:ph type="title"/>
          </p:nvPr>
        </p:nvSpPr>
        <p:spPr/>
        <p:txBody>
          <a:bodyPr/>
          <a:lstStyle/>
          <a:p>
            <a:r>
              <a:rPr lang="en-IE" dirty="0" smtClean="0"/>
              <a:t>Medium-Term </a:t>
            </a:r>
            <a:r>
              <a:rPr lang="en-IE" dirty="0"/>
              <a:t>F</a:t>
            </a:r>
            <a:r>
              <a:rPr lang="en-IE" dirty="0" smtClean="0"/>
              <a:t>inance</a:t>
            </a:r>
            <a:endParaRPr lang="en-IE" dirty="0"/>
          </a:p>
        </p:txBody>
      </p:sp>
    </p:spTree>
    <p:extLst>
      <p:ext uri="{BB962C8B-B14F-4D97-AF65-F5344CB8AC3E}">
        <p14:creationId xmlns:p14="http://schemas.microsoft.com/office/powerpoint/2010/main" val="1985462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fade">
                                      <p:cBhvr>
                                        <p:cTn id="18" dur="500"/>
                                        <p:tgtEl>
                                          <p:spTgt spid="2">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500"/>
                                        <p:tgtEl>
                                          <p:spTgt spid="2">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
                                            <p:txEl>
                                              <p:pRg st="5" end="5"/>
                                            </p:txEl>
                                          </p:spTgt>
                                        </p:tgtEl>
                                        <p:attrNameLst>
                                          <p:attrName>style.visibility</p:attrName>
                                        </p:attrNameLst>
                                      </p:cBhvr>
                                      <p:to>
                                        <p:strVal val="visible"/>
                                      </p:to>
                                    </p:set>
                                    <p:animEffect transition="in" filter="fade">
                                      <p:cBhvr>
                                        <p:cTn id="24"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578</TotalTime>
  <Words>1172</Words>
  <Application>Microsoft Macintosh PowerPoint</Application>
  <PresentationFormat>On-screen Show (4:3)</PresentationFormat>
  <Paragraphs>155</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Concourse</vt:lpstr>
      <vt:lpstr>Unit 4 – Managing 2</vt:lpstr>
      <vt:lpstr>Learning Outcomes</vt:lpstr>
      <vt:lpstr>Sources of Income for a Household and a Business</vt:lpstr>
      <vt:lpstr>Sources of Finance</vt:lpstr>
      <vt:lpstr>Sources of Finance for a Household and a Business</vt:lpstr>
      <vt:lpstr>Short-Term Sources of Finance</vt:lpstr>
      <vt:lpstr>Short-Term Sources of Finance</vt:lpstr>
      <vt:lpstr>Short-Term Sources of Finance</vt:lpstr>
      <vt:lpstr>Medium-Term Finance</vt:lpstr>
      <vt:lpstr>Medium-Term Finance</vt:lpstr>
      <vt:lpstr>Long-term Finance</vt:lpstr>
      <vt:lpstr>Long-term Finance</vt:lpstr>
      <vt:lpstr>Factors to Consider when Choosing a Source of Finance</vt:lpstr>
      <vt:lpstr>Factors to Consider when Choosing a Source of Finance</vt:lpstr>
      <vt:lpstr>Cash Flow Forecasts</vt:lpstr>
      <vt:lpstr>What is Cash Flow?</vt:lpstr>
      <vt:lpstr>Cash Flow Forecast</vt:lpstr>
      <vt:lpstr>Cash Flow Cycle</vt:lpstr>
      <vt:lpstr>2009 Higher Level Paper</vt:lpstr>
      <vt:lpstr>Benefits of Preparing Cash Flow Forecast</vt:lpstr>
      <vt:lpstr>How you can improve financial position</vt:lpstr>
      <vt:lpstr>Solutions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4 – Managing 2</dc:title>
  <dc:creator>Ro</dc:creator>
  <cp:lastModifiedBy>Miriam Higgins</cp:lastModifiedBy>
  <cp:revision>26</cp:revision>
  <dcterms:created xsi:type="dcterms:W3CDTF">2012-01-06T15:01:26Z</dcterms:created>
  <dcterms:modified xsi:type="dcterms:W3CDTF">2019-04-28T13:31:58Z</dcterms:modified>
</cp:coreProperties>
</file>